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60" r:id="rId6"/>
    <p:sldId id="261" r:id="rId7"/>
    <p:sldId id="258" r:id="rId8"/>
    <p:sldId id="259" r:id="rId9"/>
    <p:sldId id="262" r:id="rId10"/>
    <p:sldId id="263" r:id="rId11"/>
    <p:sldId id="264" r:id="rId12"/>
    <p:sldId id="265" r:id="rId13"/>
    <p:sldId id="266"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30.03.2022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30.03.2022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30.03.2022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30.03.2022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052736"/>
            <a:ext cx="7772400" cy="4608512"/>
          </a:xfrm>
        </p:spPr>
        <p:style>
          <a:lnRef idx="1">
            <a:schemeClr val="accent5"/>
          </a:lnRef>
          <a:fillRef idx="2">
            <a:schemeClr val="accent5"/>
          </a:fillRef>
          <a:effectRef idx="1">
            <a:schemeClr val="accent5"/>
          </a:effectRef>
          <a:fontRef idx="minor">
            <a:schemeClr val="dk1"/>
          </a:fontRef>
        </p:style>
        <p:txBody>
          <a:bodyPr/>
          <a:lstStyle/>
          <a:p>
            <a:r>
              <a:rPr lang="kk-KZ" b="1" dirty="0" smtClean="0">
                <a:solidFill>
                  <a:schemeClr val="tx1"/>
                </a:solidFill>
              </a:rPr>
              <a:t>ЖЕКЕ ТАБЫС САЛЫҒЫ</a:t>
            </a:r>
            <a:endParaRPr lang="ru-RU" b="1" dirty="0">
              <a:solidFill>
                <a:schemeClr val="tx1"/>
              </a:solidFill>
            </a:endParaRPr>
          </a:p>
        </p:txBody>
      </p:sp>
    </p:spTree>
    <p:extLst>
      <p:ext uri="{BB962C8B-B14F-4D97-AF65-F5344CB8AC3E}">
        <p14:creationId xmlns:p14="http://schemas.microsoft.com/office/powerpoint/2010/main" val="3841444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dirty="0" smtClean="0"/>
              <a:t>Салықтық </a:t>
            </a:r>
            <a:r>
              <a:rPr lang="kk-KZ" sz="3600" dirty="0"/>
              <a:t>шегерімдер бойынша жалпы </a:t>
            </a:r>
            <a:r>
              <a:rPr lang="kk-KZ" sz="3600" dirty="0" smtClean="0"/>
              <a:t>ережелер (ҚР СК 342-бап) </a:t>
            </a:r>
            <a:r>
              <a:rPr lang="ru-RU" dirty="0"/>
              <a:t/>
            </a:r>
            <a:br>
              <a:rPr lang="ru-RU" dirty="0"/>
            </a:br>
            <a:endParaRPr lang="ru-RU" dirty="0"/>
          </a:p>
        </p:txBody>
      </p:sp>
      <p:sp>
        <p:nvSpPr>
          <p:cNvPr id="3" name="Объект 2"/>
          <p:cNvSpPr>
            <a:spLocks noGrp="1"/>
          </p:cNvSpPr>
          <p:nvPr>
            <p:ph idx="1"/>
          </p:nvPr>
        </p:nvSpPr>
        <p:spPr>
          <a:xfrm>
            <a:off x="457200" y="1196752"/>
            <a:ext cx="8229600" cy="4929411"/>
          </a:xfrm>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r>
              <a:rPr lang="kk-KZ" sz="4300" dirty="0">
                <a:latin typeface="Times New Roman" panose="02020603050405020304" pitchFamily="18" charset="0"/>
                <a:cs typeface="Times New Roman" panose="02020603050405020304" pitchFamily="18" charset="0"/>
              </a:rPr>
              <a:t> </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1. Жеке тұлғаның мынадай салықтық шегерім түрлерін қолдануға құқығы бар:</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1) міндетті зейнетақы жарналары түріндегі салықтық шегерім – Қазақстан Республикасының зейнетақымен қамсыздандыру туралы заңнамасында белгіленген мөлшерде;</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2) міндетті әлеуметтік медициналық сақтандыруға жарналар бойынша салықтық шегерім;</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3) стандартты салықтық шегерімдер (бұдан әрі – стандартты шегерімдер);</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4) көп балалы отбасылар үшін салықтық шегерімдер;</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5) өзге салықтық шегерімдер (бұдан әрі – өзге шегерімдер), олар:</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ерікті зейнетақы жарналары бойынша салықтық шегерімді;</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оқытуға арналған салықтық шегерімді;</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медицинаға арналған салықтық шегерімді;</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сыйақылар бойынша салықтық шегерімді қамтиды.</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2. Жеке тұлға: </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1) салық агентінде – міндетті зейнетақы жарналары түріндегі, міндетті әлеуметтік медициналық сақтандыруға жарналар бойынша, стандартты шегерімдерді, көп балалы отбасылар үшін;</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2) салық агентінде қолданбаған кезде дербес – міндетті зейнетақы жарналары түріндегі, міндетті әлеуметтік медициналық сақтандыруға жарналар бойынша, стандартты шегерімдерді, көп балалы отбасылар үшін;</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3) дербес – осы тармақтың 1) тармақшасында көрсетілмеген салықтық шегерімдерді қолданады. </a:t>
            </a:r>
            <a:endParaRPr lang="ru-RU" sz="4300" dirty="0">
              <a:latin typeface="Times New Roman" panose="02020603050405020304" pitchFamily="18" charset="0"/>
              <a:cs typeface="Times New Roman" panose="02020603050405020304" pitchFamily="18" charset="0"/>
            </a:endParaRPr>
          </a:p>
          <a:p>
            <a:r>
              <a:rPr lang="kk-KZ" sz="4300" dirty="0">
                <a:latin typeface="Times New Roman" panose="02020603050405020304" pitchFamily="18" charset="0"/>
                <a:cs typeface="Times New Roman" panose="02020603050405020304" pitchFamily="18" charset="0"/>
              </a:rPr>
              <a:t>3. </a:t>
            </a:r>
            <a:r>
              <a:rPr lang="kk-KZ" sz="4300" u="sng" dirty="0">
                <a:solidFill>
                  <a:srgbClr val="FF0000"/>
                </a:solidFill>
                <a:latin typeface="Times New Roman" panose="02020603050405020304" pitchFamily="18" charset="0"/>
                <a:cs typeface="Times New Roman" panose="02020603050405020304" pitchFamily="18" charset="0"/>
              </a:rPr>
              <a:t>Салық агентінде, сол сияқты жеке тұлға дербес күнтізбелік жылда қолданған көп балалы отбасылар үшін салықтық шегерім мен өзге шегерімдер жалпы сомасының шекті мөлшері ең төмен жалақының </a:t>
            </a:r>
            <a:r>
              <a:rPr lang="kk-KZ" sz="4300" u="sng" dirty="0" smtClean="0">
                <a:solidFill>
                  <a:srgbClr val="FF0000"/>
                </a:solidFill>
                <a:latin typeface="Times New Roman" panose="02020603050405020304" pitchFamily="18" charset="0"/>
                <a:cs typeface="Times New Roman" panose="02020603050405020304" pitchFamily="18" charset="0"/>
              </a:rPr>
              <a:t>48 </a:t>
            </a:r>
            <a:r>
              <a:rPr lang="kk-KZ" sz="4300" u="sng" dirty="0">
                <a:solidFill>
                  <a:srgbClr val="FF0000"/>
                </a:solidFill>
                <a:latin typeface="Times New Roman" panose="02020603050405020304" pitchFamily="18" charset="0"/>
                <a:cs typeface="Times New Roman" panose="02020603050405020304" pitchFamily="18" charset="0"/>
              </a:rPr>
              <a:t>еселенген мөлшерінен аспауға тиіс. </a:t>
            </a:r>
            <a:endParaRPr lang="ru-RU" sz="4300" u="sng" dirty="0">
              <a:solidFill>
                <a:srgbClr val="FF0000"/>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454844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marL="0" indent="0" algn="ctr">
              <a:buNone/>
            </a:pPr>
            <a:r>
              <a:rPr lang="kk-KZ" dirty="0" smtClean="0"/>
              <a:t>Стандартты шегерімдер  (ҚР СК 346-бап</a:t>
            </a:r>
            <a:r>
              <a:rPr lang="kk-KZ" dirty="0"/>
              <a:t>. </a:t>
            </a:r>
            <a:r>
              <a:rPr lang="kk-KZ" dirty="0" smtClean="0"/>
              <a:t>)</a:t>
            </a:r>
            <a:endParaRPr lang="ru-RU" dirty="0"/>
          </a:p>
          <a:p>
            <a:pPr marL="0" indent="0">
              <a:buNone/>
            </a:pPr>
            <a:r>
              <a:rPr lang="kk-KZ" dirty="0"/>
              <a:t> </a:t>
            </a:r>
            <a:endParaRPr lang="ru-RU" dirty="0"/>
          </a:p>
          <a:p>
            <a:r>
              <a:rPr lang="kk-KZ" dirty="0">
                <a:latin typeface="Times New Roman" panose="02020603050405020304" pitchFamily="18" charset="0"/>
                <a:cs typeface="Times New Roman" panose="02020603050405020304" pitchFamily="18" charset="0"/>
              </a:rPr>
              <a:t>1. Мыналар стандартты шегерімдер болып табылады: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1) ең төмен жалақы мөлшері. Стандартты шегерім әрбір күнтізбелік ай үшін қолданылады. Күнтізбелік жыл үшін стандартты шегерімнің жалпы сомасы ең төмен жалақының 12 еселенген мөлшерінен аспауға тиіс;</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2) осы тармақшаны қолдану күніне мұндай адамның:</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Ұлы Отан соғысына қатысушы және оған теңестірілген адам;</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Ұлы Отан соғысы жылдарында тылдағы қажырлы еңбегі мен мінсіз әскери қызметі үшін бұрынғы КСР Одағының ордендерімен және медальдарымен наградталған адам;</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1941 жылғы 22 маусым – 1945 жылғы 9 мамыр аралығында кемінде алты ай жұмыс істеген (қызмет өткерген) және Ұлы Отан соғысы жылдарында тылдағы қажырлы еңбегі мен мінсіз әскери қызметі үшін бұрынғы КСР Одағының ордендерімен және медальдарымен наградталмаған адам;</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I, II немесе III топтағы мүгедек;</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мүгедек бала болып табылатыны негізінде күнтізбелік жыл үшін ең төмен жалақының 75 еселенген мөлшері.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Жеке тұлғаның осы тармақшаны қолдануға бірнеше негіздері болған жағдайда, кірістерді алып тастау осы тармақшада белгіленген кіріс шегінен аспауға тиіс;</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87860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buNone/>
            </a:pPr>
            <a:r>
              <a:rPr lang="kk-KZ" b="1" dirty="0" smtClean="0"/>
              <a:t>Салықтық </a:t>
            </a:r>
            <a:r>
              <a:rPr lang="kk-KZ" b="1" dirty="0"/>
              <a:t>және есепті </a:t>
            </a:r>
            <a:r>
              <a:rPr lang="kk-KZ" b="1" dirty="0" smtClean="0"/>
              <a:t>кезеңдер </a:t>
            </a:r>
            <a:r>
              <a:rPr lang="kk-KZ" sz="2200" dirty="0" smtClean="0"/>
              <a:t>(ҚР СК 357-бап) </a:t>
            </a:r>
            <a:endParaRPr lang="ru-RU" sz="2200" dirty="0"/>
          </a:p>
          <a:p>
            <a:pPr marL="0" indent="0">
              <a:buNone/>
            </a:pPr>
            <a:endParaRPr lang="ru-RU" dirty="0"/>
          </a:p>
          <a:p>
            <a:r>
              <a:rPr lang="kk-KZ" dirty="0"/>
              <a:t>1. Салық агенттері төлем көзінен салық салуға жататын кірістерден жеке табыс салығын есептеу үшін күнтiзбелiк ай салықтық кезең болып табылады.</a:t>
            </a:r>
            <a:endParaRPr lang="ru-RU" dirty="0"/>
          </a:p>
          <a:p>
            <a:r>
              <a:rPr lang="kk-KZ" dirty="0"/>
              <a:t>2. Жеке табыс салығы және әлеуметтік салық бойынша декларацияны жасау үшін күнтiзбелiк тоқсан есепті кезең болып табылады.</a:t>
            </a:r>
            <a:endParaRPr lang="ru-RU" dirty="0"/>
          </a:p>
          <a:p>
            <a:endParaRPr lang="ru-RU" dirty="0"/>
          </a:p>
        </p:txBody>
      </p:sp>
    </p:spTree>
    <p:extLst>
      <p:ext uri="{BB962C8B-B14F-4D97-AF65-F5344CB8AC3E}">
        <p14:creationId xmlns:p14="http://schemas.microsoft.com/office/powerpoint/2010/main" val="1238619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style>
          <a:lnRef idx="1">
            <a:schemeClr val="accent5"/>
          </a:lnRef>
          <a:fillRef idx="2">
            <a:schemeClr val="accent5"/>
          </a:fillRef>
          <a:effectRef idx="1">
            <a:schemeClr val="accent5"/>
          </a:effectRef>
          <a:fontRef idx="minor">
            <a:schemeClr val="dk1"/>
          </a:fontRef>
        </p:style>
        <p:txBody>
          <a:bodyPr>
            <a:normAutofit fontScale="47500" lnSpcReduction="20000"/>
          </a:bodyPr>
          <a:lstStyle/>
          <a:p>
            <a:r>
              <a:rPr lang="kk-KZ" sz="3400" dirty="0" smtClean="0">
                <a:latin typeface="Times New Roman" panose="02020603050405020304" pitchFamily="18" charset="0"/>
                <a:cs typeface="Times New Roman" panose="02020603050405020304" pitchFamily="18" charset="0"/>
              </a:rPr>
              <a:t>Жеке </a:t>
            </a:r>
            <a:r>
              <a:rPr lang="kk-KZ" sz="3400" dirty="0">
                <a:latin typeface="Times New Roman" panose="02020603050405020304" pitchFamily="18" charset="0"/>
                <a:cs typeface="Times New Roman" panose="02020603050405020304" pitchFamily="18" charset="0"/>
              </a:rPr>
              <a:t>табыс салығы және әлеуметтік салық бойынша </a:t>
            </a:r>
            <a:r>
              <a:rPr lang="ru-RU" sz="3400" dirty="0">
                <a:latin typeface="Times New Roman" panose="02020603050405020304" pitchFamily="18" charset="0"/>
                <a:cs typeface="Times New Roman" panose="02020603050405020304" pitchFamily="18" charset="0"/>
              </a:rPr>
              <a:t> </a:t>
            </a:r>
            <a:r>
              <a:rPr lang="ru-RU" sz="3400" dirty="0" smtClean="0">
                <a:latin typeface="Times New Roman" panose="02020603050405020304" pitchFamily="18" charset="0"/>
                <a:cs typeface="Times New Roman" panose="02020603050405020304" pitchFamily="18" charset="0"/>
              </a:rPr>
              <a:t>   </a:t>
            </a:r>
            <a:r>
              <a:rPr lang="kk-KZ" sz="3400" dirty="0" smtClean="0">
                <a:latin typeface="Times New Roman" panose="02020603050405020304" pitchFamily="18" charset="0"/>
                <a:cs typeface="Times New Roman" panose="02020603050405020304" pitchFamily="18" charset="0"/>
              </a:rPr>
              <a:t>декларация (358-бап) </a:t>
            </a:r>
            <a:endParaRPr lang="ru-RU" sz="3400" dirty="0">
              <a:latin typeface="Times New Roman" panose="02020603050405020304" pitchFamily="18" charset="0"/>
              <a:cs typeface="Times New Roman" panose="02020603050405020304" pitchFamily="18" charset="0"/>
            </a:endParaRPr>
          </a:p>
          <a:p>
            <a:pPr marL="0" indent="0">
              <a:buNone/>
            </a:pPr>
            <a:r>
              <a:rPr lang="kk-KZ" sz="3400" dirty="0">
                <a:latin typeface="Times New Roman" panose="02020603050405020304" pitchFamily="18" charset="0"/>
                <a:cs typeface="Times New Roman" panose="02020603050405020304" pitchFamily="18" charset="0"/>
              </a:rPr>
              <a:t> </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1. Жеке табыс салығы және әлеуметтік салық бойынша декларацияны салық агентінің тұрған жеріндегі салық органдарына есепті кезеңнен кейінгі екінші айдың 15-күнінен кешіктірмей:</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салық агенттері, оның ішінде оңайлатылған декларация негізінде шағын бизнес субъектілері;</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Қазақстан Республикасының заңдарына сәйкес әлеуметтік төлемдердің агенттері немесе оларды төлеушілер, оның ішінде өз пайдасына тапсырады.</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2. Салық агенті кірістерді алушы болып табылатын Қазақстан Республикасының әрбір резидент-жеке тұлғасы бойынша жеке табыс салығының сомаларын есептеу, ұстап қалу және аудару туралы деректерді: </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1) күнтізбелік жылдың қорытындылары бойынша жасалатын және күнтізбелік жылдың осы Кодекстің 357-бабының 2-тармағында белгіленген соңғы есепті кезеңі үшін жеке табыс салығы және әлеуметтік салық бойынша декларациямен бірге ұсынылатын; </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2) таратудың салықтық есептілігі ұсынылған кезде жасалатын және  жеке табыс салығы және әлеуметтік салық бойынша декларациямен бірге ұсынылатын жеке табыс салығы және әлеуметтік салық бойынша декларацияға қосымша түрінде ұсынады. </a:t>
            </a:r>
            <a:endParaRPr lang="ru-RU" sz="3400" dirty="0">
              <a:latin typeface="Times New Roman" panose="02020603050405020304" pitchFamily="18" charset="0"/>
              <a:cs typeface="Times New Roman" panose="02020603050405020304" pitchFamily="18" charset="0"/>
            </a:endParaRPr>
          </a:p>
          <a:p>
            <a:r>
              <a:rPr lang="kk-KZ" sz="3400" dirty="0">
                <a:latin typeface="Times New Roman" panose="02020603050405020304" pitchFamily="18" charset="0"/>
                <a:cs typeface="Times New Roman" panose="02020603050405020304" pitchFamily="18" charset="0"/>
              </a:rPr>
              <a:t>3. Құрылымдық бөлімшелері бар салық агенттері осы құрылымдық бөлімшенің орналасқан жеріндегі салық органына жеке табыс салығы және әлеуметтік салық бойынша декларацияға құрылымдық бөлімше бойынша жеке табыс салығы мен әлеуметтік салықтың сомасын есептеу жөніндегі қосымшаны ұсынады</a:t>
            </a:r>
            <a:endParaRPr lang="ru-RU" sz="3400" dirty="0">
              <a:latin typeface="Times New Roman" panose="02020603050405020304" pitchFamily="18" charset="0"/>
              <a:cs typeface="Times New Roman" panose="02020603050405020304" pitchFamily="18" charset="0"/>
            </a:endParaRPr>
          </a:p>
          <a:p>
            <a:pPr marL="0" indent="0">
              <a:buNone/>
            </a:pPr>
            <a:r>
              <a:rPr lang="kk-KZ" dirty="0"/>
              <a:t> </a:t>
            </a:r>
            <a:endParaRPr lang="ru-RU" dirty="0"/>
          </a:p>
        </p:txBody>
      </p:sp>
    </p:spTree>
    <p:extLst>
      <p:ext uri="{BB962C8B-B14F-4D97-AF65-F5344CB8AC3E}">
        <p14:creationId xmlns:p14="http://schemas.microsoft.com/office/powerpoint/2010/main" val="984167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algn="ctr"/>
            <a:r>
              <a:rPr lang="ru-RU" sz="4000" b="1" dirty="0" err="1">
                <a:solidFill>
                  <a:srgbClr val="FF0000"/>
                </a:solidFill>
                <a:latin typeface="Times New Roman" panose="02020603050405020304" pitchFamily="18" charset="0"/>
                <a:cs typeface="Times New Roman" panose="02020603050405020304" pitchFamily="18" charset="0"/>
              </a:rPr>
              <a:t>Салықтарды</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есептеу</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кезінде</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ең</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төменгі</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жалақынының</a:t>
            </a:r>
            <a:r>
              <a:rPr lang="ru-RU" sz="4000" b="1" dirty="0">
                <a:solidFill>
                  <a:srgbClr val="FF0000"/>
                </a:solidFill>
                <a:latin typeface="Times New Roman" panose="02020603050405020304" pitchFamily="18" charset="0"/>
                <a:cs typeface="Times New Roman" panose="02020603050405020304" pitchFamily="18" charset="0"/>
              </a:rPr>
              <a:t> (ЕТЖ) </a:t>
            </a:r>
            <a:r>
              <a:rPr lang="ru-RU" sz="4000" b="1" dirty="0" err="1">
                <a:solidFill>
                  <a:srgbClr val="FF0000"/>
                </a:solidFill>
                <a:latin typeface="Times New Roman" panose="02020603050405020304" pitchFamily="18" charset="0"/>
                <a:cs typeface="Times New Roman" panose="02020603050405020304" pitchFamily="18" charset="0"/>
              </a:rPr>
              <a:t>орнына</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айлық</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есептік</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көрсеткіш</a:t>
            </a:r>
            <a:r>
              <a:rPr lang="ru-RU" sz="4000" b="1" dirty="0">
                <a:solidFill>
                  <a:srgbClr val="FF0000"/>
                </a:solidFill>
                <a:latin typeface="Times New Roman" panose="02020603050405020304" pitchFamily="18" charset="0"/>
                <a:cs typeface="Times New Roman" panose="02020603050405020304" pitchFamily="18" charset="0"/>
              </a:rPr>
              <a:t> (АЕК) </a:t>
            </a:r>
            <a:r>
              <a:rPr lang="ru-RU" sz="4000" b="1" dirty="0" err="1">
                <a:solidFill>
                  <a:srgbClr val="FF0000"/>
                </a:solidFill>
                <a:latin typeface="Times New Roman" panose="02020603050405020304" pitchFamily="18" charset="0"/>
                <a:cs typeface="Times New Roman" panose="02020603050405020304" pitchFamily="18" charset="0"/>
              </a:rPr>
              <a:t>қолданылады</a:t>
            </a:r>
            <a:r>
              <a:rPr lang="ru-RU" sz="4000" b="1" dirty="0">
                <a:solidFill>
                  <a:srgbClr val="FF0000"/>
                </a:solidFill>
                <a:latin typeface="Times New Roman" panose="02020603050405020304" pitchFamily="18" charset="0"/>
                <a:cs typeface="Times New Roman" panose="02020603050405020304" pitchFamily="18" charset="0"/>
              </a:rPr>
              <a:t> </a:t>
            </a:r>
            <a:endParaRPr lang="ru-RU" sz="4000" b="1" dirty="0" smtClean="0">
              <a:solidFill>
                <a:srgbClr val="FF0000"/>
              </a:solidFill>
              <a:latin typeface="Times New Roman" panose="02020603050405020304" pitchFamily="18" charset="0"/>
              <a:cs typeface="Times New Roman" panose="02020603050405020304" pitchFamily="18" charset="0"/>
            </a:endParaRPr>
          </a:p>
          <a:p>
            <a:pPr algn="ctr"/>
            <a:endParaRPr lang="kk-KZ" b="1" dirty="0">
              <a:solidFill>
                <a:srgbClr val="FF0000"/>
              </a:solidFill>
              <a:latin typeface="Times New Roman" panose="02020603050405020304" pitchFamily="18" charset="0"/>
              <a:cs typeface="Times New Roman" panose="02020603050405020304" pitchFamily="18" charset="0"/>
            </a:endParaRPr>
          </a:p>
          <a:p>
            <a:pPr algn="ctr"/>
            <a:endParaRPr lang="kk-KZ" b="1" dirty="0" smtClean="0">
              <a:solidFill>
                <a:srgbClr val="FF0000"/>
              </a:solidFill>
              <a:latin typeface="Times New Roman" panose="02020603050405020304" pitchFamily="18" charset="0"/>
              <a:cs typeface="Times New Roman" panose="02020603050405020304" pitchFamily="18" charset="0"/>
            </a:endParaRPr>
          </a:p>
          <a:p>
            <a:pPr algn="ctr"/>
            <a:endParaRPr lang="ru-RU" b="1" dirty="0" smtClean="0">
              <a:solidFill>
                <a:srgbClr val="FF0000"/>
              </a:solidFill>
              <a:latin typeface="Times New Roman" panose="02020603050405020304" pitchFamily="18" charset="0"/>
              <a:cs typeface="Times New Roman" panose="02020603050405020304" pitchFamily="18" charset="0"/>
            </a:endParaRPr>
          </a:p>
          <a:p>
            <a:r>
              <a:rPr lang="ru-RU" sz="4500" dirty="0" smtClean="0">
                <a:latin typeface="Times New Roman" panose="02020603050405020304" pitchFamily="18" charset="0"/>
                <a:cs typeface="Times New Roman" panose="02020603050405020304" pitchFamily="18" charset="0"/>
              </a:rPr>
              <a:t>2022 </a:t>
            </a:r>
            <a:r>
              <a:rPr lang="ru-RU" sz="4500" dirty="0" err="1">
                <a:latin typeface="Times New Roman" panose="02020603050405020304" pitchFamily="18" charset="0"/>
                <a:cs typeface="Times New Roman" panose="02020603050405020304" pitchFamily="18" charset="0"/>
              </a:rPr>
              <a:t>жылдың</a:t>
            </a:r>
            <a:r>
              <a:rPr lang="ru-RU" sz="4500" dirty="0">
                <a:latin typeface="Times New Roman" panose="02020603050405020304" pitchFamily="18" charset="0"/>
                <a:cs typeface="Times New Roman" panose="02020603050405020304" pitchFamily="18" charset="0"/>
              </a:rPr>
              <a:t> 1 </a:t>
            </a:r>
            <a:r>
              <a:rPr lang="ru-RU" sz="4500" dirty="0" err="1">
                <a:latin typeface="Times New Roman" panose="02020603050405020304" pitchFamily="18" charset="0"/>
                <a:cs typeface="Times New Roman" panose="02020603050405020304" pitchFamily="18" charset="0"/>
              </a:rPr>
              <a:t>қаңтарынан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бастап</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Салық</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кодексіне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салықтарды</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есептеу</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кезінде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ең</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төменгі</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жалақынының</a:t>
            </a:r>
            <a:r>
              <a:rPr lang="ru-RU" sz="4500" dirty="0">
                <a:latin typeface="Times New Roman" panose="02020603050405020304" pitchFamily="18" charset="0"/>
                <a:cs typeface="Times New Roman" panose="02020603050405020304" pitchFamily="18" charset="0"/>
              </a:rPr>
              <a:t> (ЕТЖ) </a:t>
            </a:r>
            <a:r>
              <a:rPr lang="ru-RU" sz="4500" dirty="0" err="1">
                <a:latin typeface="Times New Roman" panose="02020603050405020304" pitchFamily="18" charset="0"/>
                <a:cs typeface="Times New Roman" panose="02020603050405020304" pitchFamily="18" charset="0"/>
              </a:rPr>
              <a:t>орнына</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айлық</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есептік</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көрсеткіштің</a:t>
            </a:r>
            <a:r>
              <a:rPr lang="ru-RU" sz="4500" dirty="0">
                <a:latin typeface="Times New Roman" panose="02020603050405020304" pitchFamily="18" charset="0"/>
                <a:cs typeface="Times New Roman" panose="02020603050405020304" pitchFamily="18" charset="0"/>
              </a:rPr>
              <a:t> (АЕК) </a:t>
            </a:r>
            <a:r>
              <a:rPr lang="ru-RU" sz="4500" dirty="0" err="1">
                <a:latin typeface="Times New Roman" panose="02020603050405020304" pitchFamily="18" charset="0"/>
                <a:cs typeface="Times New Roman" panose="02020603050405020304" pitchFamily="18" charset="0"/>
              </a:rPr>
              <a:t>қолданылуын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көздейтін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өзгерістер</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күшіне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енеді</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Өзгерістер</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осыған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дейінгі</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қолданылған</a:t>
            </a:r>
            <a:r>
              <a:rPr lang="ru-RU" sz="4500" dirty="0">
                <a:latin typeface="Times New Roman" panose="02020603050405020304" pitchFamily="18" charset="0"/>
                <a:cs typeface="Times New Roman" panose="02020603050405020304" pitchFamily="18" charset="0"/>
              </a:rPr>
              <a:t> ЕТЖ </a:t>
            </a:r>
            <a:r>
              <a:rPr lang="ru-RU" sz="4500" dirty="0" err="1">
                <a:latin typeface="Times New Roman" panose="02020603050405020304" pitchFamily="18" charset="0"/>
                <a:cs typeface="Times New Roman" panose="02020603050405020304" pitchFamily="18" charset="0"/>
              </a:rPr>
              <a:t>сомасына</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баламалы</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мөлшеріне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сәйкес</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келтіріліп</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жасалды</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Бұл</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туралы</a:t>
            </a:r>
            <a:r>
              <a:rPr lang="ru-RU" sz="4500" dirty="0">
                <a:latin typeface="Times New Roman" panose="02020603050405020304" pitchFamily="18" charset="0"/>
                <a:cs typeface="Times New Roman" panose="02020603050405020304" pitchFamily="18" charset="0"/>
              </a:rPr>
              <a:t> ҚР ҚМ </a:t>
            </a:r>
            <a:r>
              <a:rPr lang="ru-RU" sz="4500" dirty="0" err="1">
                <a:latin typeface="Times New Roman" panose="02020603050405020304" pitchFamily="18" charset="0"/>
                <a:cs typeface="Times New Roman" panose="02020603050405020304" pitchFamily="18" charset="0"/>
              </a:rPr>
              <a:t>Мемлекеттік</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кірістер</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комитетінде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хабарлады</a:t>
            </a:r>
            <a:r>
              <a:rPr lang="ru-RU" sz="4500" dirty="0" smtClean="0">
                <a:latin typeface="Times New Roman" panose="02020603050405020304" pitchFamily="18" charset="0"/>
                <a:cs typeface="Times New Roman" panose="02020603050405020304" pitchFamily="18" charset="0"/>
              </a:rPr>
              <a:t>.</a:t>
            </a:r>
          </a:p>
          <a:p>
            <a:r>
              <a:rPr lang="ru-RU" sz="4500" dirty="0" smtClean="0">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Қазақстан</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Республикасының</a:t>
            </a:r>
            <a:r>
              <a:rPr lang="ru-RU" sz="4500" u="sng" dirty="0">
                <a:solidFill>
                  <a:srgbClr val="FF0000"/>
                </a:solidFill>
                <a:latin typeface="Times New Roman" panose="02020603050405020304" pitchFamily="18" charset="0"/>
                <a:cs typeface="Times New Roman" panose="02020603050405020304" pitchFamily="18" charset="0"/>
              </a:rPr>
              <a:t> 20.12.2021 </a:t>
            </a:r>
            <a:r>
              <a:rPr lang="ru-RU" sz="4500" u="sng" dirty="0" err="1">
                <a:solidFill>
                  <a:srgbClr val="FF0000"/>
                </a:solidFill>
                <a:latin typeface="Times New Roman" panose="02020603050405020304" pitchFamily="18" charset="0"/>
                <a:cs typeface="Times New Roman" panose="02020603050405020304" pitchFamily="18" charset="0"/>
              </a:rPr>
              <a:t>жылғы</a:t>
            </a:r>
            <a:r>
              <a:rPr lang="ru-RU" sz="4500" u="sng" dirty="0">
                <a:solidFill>
                  <a:srgbClr val="FF0000"/>
                </a:solidFill>
                <a:latin typeface="Times New Roman" panose="02020603050405020304" pitchFamily="18" charset="0"/>
                <a:cs typeface="Times New Roman" panose="02020603050405020304" pitchFamily="18" charset="0"/>
              </a:rPr>
              <a:t> №85-</a:t>
            </a:r>
            <a:r>
              <a:rPr lang="en-US" sz="4500" u="sng" dirty="0">
                <a:solidFill>
                  <a:srgbClr val="FF0000"/>
                </a:solidFill>
                <a:latin typeface="Times New Roman" panose="02020603050405020304" pitchFamily="18" charset="0"/>
                <a:cs typeface="Times New Roman" panose="02020603050405020304" pitchFamily="18" charset="0"/>
              </a:rPr>
              <a:t>VII </a:t>
            </a:r>
            <a:r>
              <a:rPr lang="ru-RU" sz="4500" u="sng" dirty="0" err="1">
                <a:solidFill>
                  <a:srgbClr val="FF0000"/>
                </a:solidFill>
                <a:latin typeface="Times New Roman" panose="02020603050405020304" pitchFamily="18" charset="0"/>
                <a:cs typeface="Times New Roman" panose="02020603050405020304" pitchFamily="18" charset="0"/>
              </a:rPr>
              <a:t>Заңымен</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Салық</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кодексінің</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ең</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төменгі</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жалақыны</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көрсете</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отырып</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салық</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есептеуді</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қарастыратын</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нормаларда</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Салық</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кодексінің</a:t>
            </a:r>
            <a:r>
              <a:rPr lang="ru-RU" sz="4500" u="sng" dirty="0">
                <a:solidFill>
                  <a:srgbClr val="FF0000"/>
                </a:solidFill>
                <a:latin typeface="Times New Roman" panose="02020603050405020304" pitchFamily="18" charset="0"/>
                <a:cs typeface="Times New Roman" panose="02020603050405020304" pitchFamily="18" charset="0"/>
              </a:rPr>
              <a:t> 345-б., 346-б. 1-т., 360-б. 5-т., 484-б. 4-т., 642-б.) </a:t>
            </a:r>
            <a:r>
              <a:rPr lang="ru-RU" sz="4500" u="sng" dirty="0" err="1">
                <a:solidFill>
                  <a:srgbClr val="FF0000"/>
                </a:solidFill>
                <a:latin typeface="Times New Roman" panose="02020603050405020304" pitchFamily="18" charset="0"/>
                <a:cs typeface="Times New Roman" panose="02020603050405020304" pitchFamily="18" charset="0"/>
              </a:rPr>
              <a:t>мұндай</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шамаларды</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қолданыстағы</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сомаларға</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баламада</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айлық</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есептік</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көрсеткішке</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ауыстырылған</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Өзгерістер</a:t>
            </a:r>
            <a:r>
              <a:rPr lang="ru-RU" sz="4500" u="sng" dirty="0">
                <a:solidFill>
                  <a:srgbClr val="FF0000"/>
                </a:solidFill>
                <a:latin typeface="Times New Roman" panose="02020603050405020304" pitchFamily="18" charset="0"/>
                <a:cs typeface="Times New Roman" panose="02020603050405020304" pitchFamily="18" charset="0"/>
              </a:rPr>
              <a:t> 2022 </a:t>
            </a:r>
            <a:r>
              <a:rPr lang="ru-RU" sz="4500" u="sng" dirty="0" err="1">
                <a:solidFill>
                  <a:srgbClr val="FF0000"/>
                </a:solidFill>
                <a:latin typeface="Times New Roman" panose="02020603050405020304" pitchFamily="18" charset="0"/>
                <a:cs typeface="Times New Roman" panose="02020603050405020304" pitchFamily="18" charset="0"/>
              </a:rPr>
              <a:t>жылғы</a:t>
            </a:r>
            <a:r>
              <a:rPr lang="ru-RU" sz="4500" u="sng" dirty="0">
                <a:solidFill>
                  <a:srgbClr val="FF0000"/>
                </a:solidFill>
                <a:latin typeface="Times New Roman" panose="02020603050405020304" pitchFamily="18" charset="0"/>
                <a:cs typeface="Times New Roman" panose="02020603050405020304" pitchFamily="18" charset="0"/>
              </a:rPr>
              <a:t> 1 </a:t>
            </a:r>
            <a:r>
              <a:rPr lang="ru-RU" sz="4500" u="sng" dirty="0" err="1">
                <a:solidFill>
                  <a:srgbClr val="FF0000"/>
                </a:solidFill>
                <a:latin typeface="Times New Roman" panose="02020603050405020304" pitchFamily="18" charset="0"/>
                <a:cs typeface="Times New Roman" panose="02020603050405020304" pitchFamily="18" charset="0"/>
              </a:rPr>
              <a:t>қаңтардан</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бастап</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қолданысқа</a:t>
            </a:r>
            <a:r>
              <a:rPr lang="ru-RU" sz="4500" u="sng" dirty="0">
                <a:solidFill>
                  <a:srgbClr val="FF0000"/>
                </a:solidFill>
                <a:latin typeface="Times New Roman" panose="02020603050405020304" pitchFamily="18" charset="0"/>
                <a:cs typeface="Times New Roman" panose="02020603050405020304" pitchFamily="18" charset="0"/>
              </a:rPr>
              <a:t> </a:t>
            </a:r>
            <a:r>
              <a:rPr lang="ru-RU" sz="4500" u="sng" dirty="0" err="1">
                <a:solidFill>
                  <a:srgbClr val="FF0000"/>
                </a:solidFill>
                <a:latin typeface="Times New Roman" panose="02020603050405020304" pitchFamily="18" charset="0"/>
                <a:cs typeface="Times New Roman" panose="02020603050405020304" pitchFamily="18" charset="0"/>
              </a:rPr>
              <a:t>енді</a:t>
            </a:r>
            <a:r>
              <a:rPr lang="ru-RU" sz="4500" u="sng" dirty="0">
                <a:solidFill>
                  <a:srgbClr val="FF0000"/>
                </a:solidFill>
                <a:latin typeface="Times New Roman" panose="02020603050405020304" pitchFamily="18" charset="0"/>
                <a:cs typeface="Times New Roman" panose="02020603050405020304" pitchFamily="18" charset="0"/>
              </a:rPr>
              <a:t>. </a:t>
            </a:r>
            <a:endParaRPr lang="ru-RU" sz="4500" u="sng" dirty="0" smtClean="0">
              <a:solidFill>
                <a:srgbClr val="FF0000"/>
              </a:solidFill>
              <a:latin typeface="Times New Roman" panose="02020603050405020304" pitchFamily="18" charset="0"/>
              <a:cs typeface="Times New Roman" panose="02020603050405020304" pitchFamily="18" charset="0"/>
            </a:endParaRPr>
          </a:p>
          <a:p>
            <a:r>
              <a:rPr lang="ru-RU" sz="4500" dirty="0" err="1" smtClean="0">
                <a:latin typeface="Times New Roman" panose="02020603050405020304" pitchFamily="18" charset="0"/>
                <a:cs typeface="Times New Roman" panose="02020603050405020304" pitchFamily="18" charset="0"/>
              </a:rPr>
              <a:t>Мысалы</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бұдан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бұрын</a:t>
            </a:r>
            <a:r>
              <a:rPr lang="ru-RU" sz="4500" dirty="0">
                <a:latin typeface="Times New Roman" panose="02020603050405020304" pitchFamily="18" charset="0"/>
                <a:cs typeface="Times New Roman" panose="02020603050405020304" pitchFamily="18" charset="0"/>
              </a:rPr>
              <a:t> 2022 </a:t>
            </a:r>
            <a:r>
              <a:rPr lang="ru-RU" sz="4500" dirty="0" err="1">
                <a:latin typeface="Times New Roman" panose="02020603050405020304" pitchFamily="18" charset="0"/>
                <a:cs typeface="Times New Roman" panose="02020603050405020304" pitchFamily="18" charset="0"/>
              </a:rPr>
              <a:t>жылға</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дейін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Салық</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кодексінде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стандартты</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шегерім</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яғни</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жеке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тұлғаның</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табыстарына</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жеке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табыс</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салығын</a:t>
            </a:r>
            <a:r>
              <a:rPr lang="ru-RU" sz="4500" dirty="0">
                <a:latin typeface="Times New Roman" panose="02020603050405020304" pitchFamily="18" charset="0"/>
                <a:cs typeface="Times New Roman" panose="02020603050405020304" pitchFamily="18" charset="0"/>
              </a:rPr>
              <a:t> салу </a:t>
            </a:r>
            <a:r>
              <a:rPr lang="ru-RU" sz="4500" dirty="0" err="1">
                <a:latin typeface="Times New Roman" panose="02020603050405020304" pitchFamily="18" charset="0"/>
                <a:cs typeface="Times New Roman" panose="02020603050405020304" pitchFamily="18" charset="0"/>
              </a:rPr>
              <a:t>кезінде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алып</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тасталатын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шегерім</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табыс</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есептелген</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әрбір</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күнтізбелік</a:t>
            </a:r>
            <a:r>
              <a:rPr lang="ru-RU" sz="4500" dirty="0">
                <a:latin typeface="Times New Roman" panose="02020603050405020304" pitchFamily="18" charset="0"/>
                <a:cs typeface="Times New Roman" panose="02020603050405020304" pitchFamily="18" charset="0"/>
              </a:rPr>
              <a:t> ай </a:t>
            </a:r>
            <a:r>
              <a:rPr lang="ru-RU" sz="4500" dirty="0" err="1">
                <a:latin typeface="Times New Roman" panose="02020603050405020304" pitchFamily="18" charset="0"/>
                <a:cs typeface="Times New Roman" panose="02020603050405020304" pitchFamily="18" charset="0"/>
              </a:rPr>
              <a:t>үшін</a:t>
            </a:r>
            <a:r>
              <a:rPr lang="ru-RU" sz="4500" dirty="0">
                <a:latin typeface="Times New Roman" panose="02020603050405020304" pitchFamily="18" charset="0"/>
                <a:cs typeface="Times New Roman" panose="02020603050405020304" pitchFamily="18" charset="0"/>
              </a:rPr>
              <a:t> 1 </a:t>
            </a:r>
            <a:r>
              <a:rPr lang="ru-RU" sz="4500" dirty="0" err="1">
                <a:latin typeface="Times New Roman" panose="02020603050405020304" pitchFamily="18" charset="0"/>
                <a:cs typeface="Times New Roman" panose="02020603050405020304" pitchFamily="18" charset="0"/>
              </a:rPr>
              <a:t>ең</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төменгі</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жалақы</a:t>
            </a:r>
            <a:r>
              <a:rPr lang="ru-RU" sz="4500" dirty="0">
                <a:latin typeface="Times New Roman" panose="02020603050405020304" pitchFamily="18" charset="0"/>
                <a:cs typeface="Times New Roman" panose="02020603050405020304" pitchFamily="18" charset="0"/>
              </a:rPr>
              <a:t> (ЕТЖ) </a:t>
            </a:r>
            <a:r>
              <a:rPr lang="ru-RU" sz="4500" dirty="0" err="1">
                <a:latin typeface="Times New Roman" panose="02020603050405020304" pitchFamily="18" charset="0"/>
                <a:cs typeface="Times New Roman" panose="02020603050405020304" pitchFamily="18" charset="0"/>
              </a:rPr>
              <a:t>мөлшерінде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болған</a:t>
            </a:r>
            <a:r>
              <a:rPr lang="ru-RU" sz="4500" dirty="0">
                <a:latin typeface="Times New Roman" panose="02020603050405020304" pitchFamily="18" charset="0"/>
                <a:cs typeface="Times New Roman" panose="02020603050405020304" pitchFamily="18" charset="0"/>
              </a:rPr>
              <a:t>. </a:t>
            </a:r>
            <a:endParaRPr lang="ru-RU" sz="4500" dirty="0" smtClean="0">
              <a:latin typeface="Times New Roman" panose="02020603050405020304" pitchFamily="18" charset="0"/>
              <a:cs typeface="Times New Roman" panose="02020603050405020304" pitchFamily="18" charset="0"/>
            </a:endParaRPr>
          </a:p>
          <a:p>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472529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b="1" dirty="0" err="1">
                <a:latin typeface="Times New Roman" panose="02020603050405020304" pitchFamily="18" charset="0"/>
                <a:cs typeface="Times New Roman" panose="02020603050405020304" pitchFamily="18" charset="0"/>
              </a:rPr>
              <a:t>Енді</a:t>
            </a:r>
            <a:r>
              <a:rPr lang="ru-RU" sz="2000" b="1" dirty="0">
                <a:latin typeface="Times New Roman" panose="02020603050405020304" pitchFamily="18" charset="0"/>
                <a:cs typeface="Times New Roman" panose="02020603050405020304" pitchFamily="18" charset="0"/>
              </a:rPr>
              <a:t>, 2022 </a:t>
            </a:r>
            <a:r>
              <a:rPr lang="ru-RU" sz="2000" b="1" dirty="0" err="1">
                <a:latin typeface="Times New Roman" panose="02020603050405020304" pitchFamily="18" charset="0"/>
                <a:cs typeface="Times New Roman" panose="02020603050405020304" pitchFamily="18" charset="0"/>
              </a:rPr>
              <a:t>жылға</a:t>
            </a:r>
            <a:r>
              <a:rPr lang="ru-RU" sz="2000" b="1" dirty="0">
                <a:latin typeface="Times New Roman" panose="02020603050405020304" pitchFamily="18" charset="0"/>
                <a:cs typeface="Times New Roman" panose="02020603050405020304" pitchFamily="18" charset="0"/>
              </a:rPr>
              <a:t> 14 </a:t>
            </a:r>
            <a:r>
              <a:rPr lang="ru-RU" sz="2000" b="1" dirty="0" err="1">
                <a:latin typeface="Times New Roman" panose="02020603050405020304" pitchFamily="18" charset="0"/>
                <a:cs typeface="Times New Roman" panose="02020603050405020304" pitchFamily="18" charset="0"/>
              </a:rPr>
              <a:t>айлық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есептік</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көрсеткіш</a:t>
            </a:r>
            <a:r>
              <a:rPr lang="ru-RU" sz="2000" b="1" dirty="0">
                <a:latin typeface="Times New Roman" panose="02020603050405020304" pitchFamily="18" charset="0"/>
                <a:cs typeface="Times New Roman" panose="02020603050405020304" pitchFamily="18" charset="0"/>
              </a:rPr>
              <a:t> (АЕК) </a:t>
            </a:r>
            <a:r>
              <a:rPr lang="ru-RU" sz="2000" b="1" dirty="0" err="1">
                <a:latin typeface="Times New Roman" panose="02020603050405020304" pitchFamily="18" charset="0"/>
                <a:cs typeface="Times New Roman" panose="02020603050405020304" pitchFamily="18" charset="0"/>
              </a:rPr>
              <a:t>мөлшерінде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стандартты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шегерім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белгіленген</a:t>
            </a:r>
            <a:r>
              <a:rPr lang="ru-RU" sz="2000" b="1" dirty="0">
                <a:latin typeface="Times New Roman" panose="02020603050405020304" pitchFamily="18" charset="0"/>
                <a:cs typeface="Times New Roman" panose="02020603050405020304" pitchFamily="18" charset="0"/>
              </a:rPr>
              <a:t>: 14*3063 = 42 882 </a:t>
            </a:r>
            <a:r>
              <a:rPr lang="ru-RU" sz="2000" b="1" dirty="0" err="1">
                <a:latin typeface="Times New Roman" panose="02020603050405020304" pitchFamily="18" charset="0"/>
                <a:cs typeface="Times New Roman" panose="02020603050405020304" pitchFamily="18" charset="0"/>
              </a:rPr>
              <a:t>теңге</a:t>
            </a:r>
            <a:r>
              <a:rPr lang="ru-RU" sz="2000" b="1" dirty="0">
                <a:latin typeface="Times New Roman" panose="02020603050405020304" pitchFamily="18" charset="0"/>
                <a:cs typeface="Times New Roman" panose="02020603050405020304" pitchFamily="18" charset="0"/>
              </a:rPr>
              <a:t> ( 2021 </a:t>
            </a:r>
            <a:r>
              <a:rPr lang="ru-RU" sz="2000" b="1" dirty="0" err="1">
                <a:latin typeface="Times New Roman" panose="02020603050405020304" pitchFamily="18" charset="0"/>
                <a:cs typeface="Times New Roman" panose="02020603050405020304" pitchFamily="18" charset="0"/>
              </a:rPr>
              <a:t>жылы</a:t>
            </a:r>
            <a:r>
              <a:rPr lang="ru-RU" sz="2000" b="1"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1 ЕТЖ </a:t>
            </a:r>
            <a:r>
              <a:rPr lang="ru-RU" sz="2200" b="1" dirty="0" err="1">
                <a:latin typeface="Times New Roman" panose="02020603050405020304" pitchFamily="18" charset="0"/>
                <a:cs typeface="Times New Roman" panose="02020603050405020304" pitchFamily="18" charset="0"/>
              </a:rPr>
              <a:t>шамамен</a:t>
            </a:r>
            <a:r>
              <a:rPr lang="ru-RU" sz="2200" b="1" dirty="0">
                <a:latin typeface="Times New Roman" panose="02020603050405020304" pitchFamily="18" charset="0"/>
                <a:cs typeface="Times New Roman" panose="02020603050405020304" pitchFamily="18" charset="0"/>
              </a:rPr>
              <a:t> 2022 </a:t>
            </a:r>
            <a:r>
              <a:rPr lang="ru-RU" sz="2200" b="1" dirty="0" err="1">
                <a:latin typeface="Times New Roman" panose="02020603050405020304" pitchFamily="18" charset="0"/>
                <a:cs typeface="Times New Roman" panose="02020603050405020304" pitchFamily="18" charset="0"/>
              </a:rPr>
              <a:t>жылғы</a:t>
            </a:r>
            <a:r>
              <a:rPr lang="ru-RU" sz="2200" b="1" dirty="0">
                <a:latin typeface="Times New Roman" panose="02020603050405020304" pitchFamily="18" charset="0"/>
                <a:cs typeface="Times New Roman" panose="02020603050405020304" pitchFamily="18" charset="0"/>
              </a:rPr>
              <a:t> 14 АЕК-</a:t>
            </a:r>
            <a:r>
              <a:rPr lang="ru-RU" sz="2200" b="1" dirty="0" err="1">
                <a:latin typeface="Times New Roman" panose="02020603050405020304" pitchFamily="18" charset="0"/>
                <a:cs typeface="Times New Roman" panose="02020603050405020304" pitchFamily="18" charset="0"/>
              </a:rPr>
              <a:t>ке</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сәйкес</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келеді</a:t>
            </a:r>
            <a:r>
              <a:rPr lang="ru-RU" sz="2200" b="1" dirty="0">
                <a:latin typeface="Times New Roman" panose="02020603050405020304" pitchFamily="18" charset="0"/>
                <a:cs typeface="Times New Roman" panose="02020603050405020304" pitchFamily="18" charset="0"/>
              </a:rPr>
              <a:t>)</a:t>
            </a:r>
            <a:endParaRPr lang="ru-RU" sz="22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26650595"/>
              </p:ext>
            </p:extLst>
          </p:nvPr>
        </p:nvGraphicFramePr>
        <p:xfrm>
          <a:off x="457200" y="1600200"/>
          <a:ext cx="8229600" cy="1591072"/>
        </p:xfrm>
        <a:graphic>
          <a:graphicData uri="http://schemas.openxmlformats.org/drawingml/2006/table">
            <a:tbl>
              <a:tblPr firstRow="1" bandRow="1">
                <a:tableStyleId>{5C22544A-7EE6-4342-B048-85BDC9FD1C3A}</a:tableStyleId>
              </a:tblPr>
              <a:tblGrid>
                <a:gridCol w="2743200"/>
                <a:gridCol w="2743200"/>
                <a:gridCol w="2743200"/>
              </a:tblGrid>
              <a:tr h="676672">
                <a:tc>
                  <a:txBody>
                    <a:bodyPr/>
                    <a:lstStyle/>
                    <a:p>
                      <a:endParaRPr lang="ru-RU" dirty="0"/>
                    </a:p>
                  </a:txBody>
                  <a:tcPr/>
                </a:tc>
                <a:tc>
                  <a:txBody>
                    <a:bodyPr/>
                    <a:lstStyle/>
                    <a:p>
                      <a:r>
                        <a:rPr lang="kk-KZ" dirty="0" smtClean="0"/>
                        <a:t>2021ж</a:t>
                      </a:r>
                      <a:endParaRPr lang="ru-RU" dirty="0"/>
                    </a:p>
                  </a:txBody>
                  <a:tcPr/>
                </a:tc>
                <a:tc>
                  <a:txBody>
                    <a:bodyPr/>
                    <a:lstStyle/>
                    <a:p>
                      <a:r>
                        <a:rPr lang="kk-KZ" dirty="0" smtClean="0"/>
                        <a:t>2022ж</a:t>
                      </a:r>
                      <a:endParaRPr lang="ru-RU" dirty="0"/>
                    </a:p>
                  </a:txBody>
                  <a:tcPr/>
                </a:tc>
              </a:tr>
              <a:tr h="370840">
                <a:tc>
                  <a:txBody>
                    <a:bodyPr/>
                    <a:lstStyle/>
                    <a:p>
                      <a:r>
                        <a:rPr lang="ru-RU" sz="1800" b="0" i="0" kern="1200" dirty="0" err="1" smtClean="0">
                          <a:solidFill>
                            <a:schemeClr val="dk1"/>
                          </a:solidFill>
                          <a:effectLst/>
                          <a:latin typeface="+mn-lt"/>
                          <a:ea typeface="+mn-ea"/>
                          <a:cs typeface="+mn-cs"/>
                        </a:rPr>
                        <a:t>Салықтық</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шегерім</a:t>
                      </a:r>
                      <a:r>
                        <a:rPr lang="ru-RU" dirty="0" smtClean="0"/>
                        <a:t/>
                      </a:r>
                      <a:br>
                        <a:rPr lang="ru-RU" dirty="0" smtClean="0"/>
                      </a:br>
                      <a:r>
                        <a:rPr lang="ru-RU" dirty="0" smtClean="0"/>
                        <a:t/>
                      </a:r>
                      <a:br>
                        <a:rPr lang="ru-RU" dirty="0" smtClean="0"/>
                      </a:br>
                      <a:endParaRPr lang="ru-RU" dirty="0"/>
                    </a:p>
                  </a:txBody>
                  <a:tcPr/>
                </a:tc>
                <a:tc>
                  <a:txBody>
                    <a:bodyPr/>
                    <a:lstStyle/>
                    <a:p>
                      <a:r>
                        <a:rPr lang="it-IT" sz="1800" b="0" i="0" kern="1200" dirty="0" smtClean="0">
                          <a:solidFill>
                            <a:schemeClr val="dk1"/>
                          </a:solidFill>
                          <a:effectLst/>
                          <a:latin typeface="+mn-lt"/>
                          <a:ea typeface="+mn-ea"/>
                          <a:cs typeface="+mn-cs"/>
                        </a:rPr>
                        <a:t>42 500 теңге </a:t>
                      </a:r>
                      <a:endParaRPr lang="ru-RU" dirty="0"/>
                    </a:p>
                  </a:txBody>
                  <a:tcPr/>
                </a:tc>
                <a:tc>
                  <a:txBody>
                    <a:bodyPr/>
                    <a:lstStyle/>
                    <a:p>
                      <a:r>
                        <a:rPr lang="kk-KZ" dirty="0" smtClean="0"/>
                        <a:t>42882  теңге</a:t>
                      </a:r>
                      <a:endParaRPr lang="ru-RU" dirty="0"/>
                    </a:p>
                  </a:txBody>
                  <a:tcPr/>
                </a:tc>
              </a:tr>
            </a:tbl>
          </a:graphicData>
        </a:graphic>
      </p:graphicFrame>
      <p:sp>
        <p:nvSpPr>
          <p:cNvPr id="5" name="Прямоугольник 4"/>
          <p:cNvSpPr/>
          <p:nvPr/>
        </p:nvSpPr>
        <p:spPr>
          <a:xfrm>
            <a:off x="1619672" y="3501008"/>
            <a:ext cx="5832648" cy="923330"/>
          </a:xfrm>
          <a:prstGeom prst="rect">
            <a:avLst/>
          </a:prstGeom>
        </p:spPr>
        <p:txBody>
          <a:bodyPr wrap="square">
            <a:spAutoFit/>
          </a:bodyPr>
          <a:lstStyle/>
          <a:p>
            <a:r>
              <a:rPr lang="ru-RU" dirty="0" err="1"/>
              <a:t>Е</a:t>
            </a:r>
            <a:r>
              <a:rPr lang="ru-RU" dirty="0" err="1" smtClean="0"/>
              <a:t>нгізілген</a:t>
            </a:r>
            <a:r>
              <a:rPr lang="ru-RU" dirty="0" smtClean="0"/>
              <a:t> </a:t>
            </a:r>
            <a:r>
              <a:rPr lang="ru-RU" dirty="0" err="1"/>
              <a:t>өзгерістерге</a:t>
            </a:r>
            <a:r>
              <a:rPr lang="ru-RU" dirty="0"/>
              <a:t> </a:t>
            </a:r>
            <a:r>
              <a:rPr lang="ru-RU" dirty="0" err="1"/>
              <a:t>байланысты</a:t>
            </a:r>
            <a:r>
              <a:rPr lang="ru-RU" dirty="0"/>
              <a:t> </a:t>
            </a:r>
            <a:r>
              <a:rPr lang="ru-RU" dirty="0" err="1"/>
              <a:t>есептеу</a:t>
            </a:r>
            <a:r>
              <a:rPr lang="ru-RU" dirty="0"/>
              <a:t> </a:t>
            </a:r>
            <a:r>
              <a:rPr lang="ru-RU" dirty="0" err="1"/>
              <a:t>тәртібі</a:t>
            </a:r>
            <a:r>
              <a:rPr lang="ru-RU" dirty="0"/>
              <a:t> </a:t>
            </a:r>
            <a:r>
              <a:rPr lang="ru-RU" dirty="0" err="1"/>
              <a:t>өзгермейді</a:t>
            </a:r>
            <a:r>
              <a:rPr lang="ru-RU" dirty="0"/>
              <a:t>, тек </a:t>
            </a:r>
            <a:r>
              <a:rPr lang="ru-RU" dirty="0" err="1"/>
              <a:t>салық</a:t>
            </a:r>
            <a:r>
              <a:rPr lang="ru-RU" dirty="0"/>
              <a:t> </a:t>
            </a:r>
            <a:r>
              <a:rPr lang="ru-RU" dirty="0" err="1"/>
              <a:t>шегерімдерінің</a:t>
            </a:r>
            <a:r>
              <a:rPr lang="ru-RU" dirty="0"/>
              <a:t> </a:t>
            </a:r>
            <a:r>
              <a:rPr lang="ru-RU" dirty="0" err="1"/>
              <a:t>мөлшері</a:t>
            </a:r>
            <a:r>
              <a:rPr lang="ru-RU" dirty="0"/>
              <a:t> </a:t>
            </a:r>
            <a:r>
              <a:rPr lang="ru-RU" dirty="0" err="1"/>
              <a:t>өзгереді</a:t>
            </a:r>
            <a:r>
              <a:rPr lang="ru-RU" dirty="0"/>
              <a:t>.</a:t>
            </a:r>
            <a:br>
              <a:rPr lang="ru-RU" dirty="0"/>
            </a:br>
            <a:endParaRPr lang="ru-RU" dirty="0"/>
          </a:p>
        </p:txBody>
      </p:sp>
    </p:spTree>
    <p:extLst>
      <p:ext uri="{BB962C8B-B14F-4D97-AF65-F5344CB8AC3E}">
        <p14:creationId xmlns:p14="http://schemas.microsoft.com/office/powerpoint/2010/main" val="435912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86210"/>
          </a:xfrm>
        </p:spPr>
        <p:txBody>
          <a:bodyPr>
            <a:noAutofit/>
          </a:bodyPr>
          <a:lstStyle/>
          <a:p>
            <a:r>
              <a:rPr lang="ru-RU" sz="1400" b="1" dirty="0">
                <a:latin typeface="Times New Roman" panose="02020603050405020304" pitchFamily="18" charset="0"/>
                <a:cs typeface="Times New Roman" panose="02020603050405020304" pitchFamily="18" charset="0"/>
              </a:rPr>
              <a:t>№ 1-мысал. Жеке </a:t>
            </a:r>
            <a:r>
              <a:rPr lang="ru-RU" sz="1400" b="1" dirty="0" err="1">
                <a:latin typeface="Times New Roman" panose="02020603050405020304" pitchFamily="18" charset="0"/>
                <a:cs typeface="Times New Roman" panose="02020603050405020304" pitchFamily="18" charset="0"/>
              </a:rPr>
              <a:t>тұлғаның</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табысы</a:t>
            </a:r>
            <a:r>
              <a:rPr lang="ru-RU" sz="1400" b="1" dirty="0">
                <a:latin typeface="Times New Roman" panose="02020603050405020304" pitchFamily="18" charset="0"/>
                <a:cs typeface="Times New Roman" panose="02020603050405020304" pitchFamily="18" charset="0"/>
              </a:rPr>
              <a:t> 1 ЕТЖ (Е/Ж 25 АЕК-</a:t>
            </a:r>
            <a:r>
              <a:rPr lang="ru-RU" sz="1400" b="1" dirty="0" err="1">
                <a:latin typeface="Times New Roman" panose="02020603050405020304" pitchFamily="18" charset="0"/>
                <a:cs typeface="Times New Roman" panose="02020603050405020304" pitchFamily="18" charset="0"/>
              </a:rPr>
              <a:t>тен</a:t>
            </a:r>
            <a:r>
              <a:rPr lang="ru-RU" sz="1400" b="1" dirty="0">
                <a:latin typeface="Times New Roman" panose="02020603050405020304" pitchFamily="18" charset="0"/>
                <a:cs typeface="Times New Roman" panose="02020603050405020304" pitchFamily="18" charset="0"/>
              </a:rPr>
              <a:t> кем) </a:t>
            </a:r>
            <a:r>
              <a:rPr lang="ru-RU" sz="1400" b="1" dirty="0" err="1">
                <a:latin typeface="Times New Roman" panose="02020603050405020304" pitchFamily="18" charset="0"/>
                <a:cs typeface="Times New Roman" panose="02020603050405020304" pitchFamily="18" charset="0"/>
              </a:rPr>
              <a:t>болған</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кезде</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жеке</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табыс</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салығын</a:t>
            </a:r>
            <a:r>
              <a:rPr lang="ru-RU" sz="1400" b="1" dirty="0">
                <a:latin typeface="Times New Roman" panose="02020603050405020304" pitchFamily="18" charset="0"/>
                <a:cs typeface="Times New Roman" panose="02020603050405020304" pitchFamily="18" charset="0"/>
              </a:rPr>
              <a:t> (ЖТС) </a:t>
            </a:r>
            <a:r>
              <a:rPr lang="ru-RU" sz="1400" b="1" dirty="0" err="1">
                <a:latin typeface="Times New Roman" panose="02020603050405020304" pitchFamily="18" charset="0"/>
                <a:cs typeface="Times New Roman" panose="02020603050405020304" pitchFamily="18" charset="0"/>
              </a:rPr>
              <a:t>есептеу</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үлгісі</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Мөлшері</a:t>
            </a:r>
            <a:r>
              <a:rPr lang="ru-RU" sz="1400" b="1" dirty="0">
                <a:latin typeface="Times New Roman" panose="02020603050405020304" pitchFamily="18" charset="0"/>
                <a:cs typeface="Times New Roman" panose="02020603050405020304" pitchFamily="18" charset="0"/>
              </a:rPr>
              <a:t> 25 АЕК – </a:t>
            </a:r>
            <a:r>
              <a:rPr lang="ru-RU" sz="1400" b="1" dirty="0" err="1">
                <a:latin typeface="Times New Roman" panose="02020603050405020304" pitchFamily="18" charset="0"/>
                <a:cs typeface="Times New Roman" panose="02020603050405020304" pitchFamily="18" charset="0"/>
              </a:rPr>
              <a:t>тен</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аспайтын</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кірістер</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бойынша</a:t>
            </a:r>
            <a:r>
              <a:rPr lang="ru-RU" sz="1400" b="1" dirty="0">
                <a:latin typeface="Times New Roman" panose="02020603050405020304" pitchFamily="18" charset="0"/>
                <a:cs typeface="Times New Roman" panose="02020603050405020304" pitchFamily="18" charset="0"/>
              </a:rPr>
              <a:t> (2021 </a:t>
            </a:r>
            <a:r>
              <a:rPr lang="ru-RU" sz="1400" b="1" dirty="0" err="1">
                <a:latin typeface="Times New Roman" panose="02020603050405020304" pitchFamily="18" charset="0"/>
                <a:cs typeface="Times New Roman" panose="02020603050405020304" pitchFamily="18" charset="0"/>
              </a:rPr>
              <a:t>жылы</a:t>
            </a:r>
            <a:r>
              <a:rPr lang="ru-RU" sz="1400" b="1" dirty="0">
                <a:latin typeface="Times New Roman" panose="02020603050405020304" pitchFamily="18" charset="0"/>
                <a:cs typeface="Times New Roman" panose="02020603050405020304" pitchFamily="18" charset="0"/>
              </a:rPr>
              <a:t> – 72 925 </a:t>
            </a:r>
            <a:r>
              <a:rPr lang="ru-RU" sz="1400" b="1" dirty="0" err="1">
                <a:latin typeface="Times New Roman" panose="02020603050405020304" pitchFamily="18" charset="0"/>
                <a:cs typeface="Times New Roman" panose="02020603050405020304" pitchFamily="18" charset="0"/>
              </a:rPr>
              <a:t>теңге</a:t>
            </a:r>
            <a:r>
              <a:rPr lang="ru-RU" sz="1400" b="1" dirty="0">
                <a:latin typeface="Times New Roman" panose="02020603050405020304" pitchFamily="18" charset="0"/>
                <a:cs typeface="Times New Roman" panose="02020603050405020304" pitchFamily="18" charset="0"/>
              </a:rPr>
              <a:t>, 2022 жылы-76 575 </a:t>
            </a:r>
            <a:r>
              <a:rPr lang="ru-RU" sz="1400" b="1" dirty="0" err="1">
                <a:latin typeface="Times New Roman" panose="02020603050405020304" pitchFamily="18" charset="0"/>
                <a:cs typeface="Times New Roman" panose="02020603050405020304" pitchFamily="18" charset="0"/>
              </a:rPr>
              <a:t>теңге</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салық</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салынатын</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кірісті</a:t>
            </a:r>
            <a:r>
              <a:rPr lang="ru-RU" sz="1400" b="1" dirty="0">
                <a:latin typeface="Times New Roman" panose="02020603050405020304" pitchFamily="18" charset="0"/>
                <a:cs typeface="Times New Roman" panose="02020603050405020304" pitchFamily="18" charset="0"/>
              </a:rPr>
              <a:t> 90% - </a:t>
            </a:r>
            <a:r>
              <a:rPr lang="ru-RU" sz="1400" b="1" dirty="0" err="1">
                <a:latin typeface="Times New Roman" panose="02020603050405020304" pitchFamily="18" charset="0"/>
                <a:cs typeface="Times New Roman" panose="02020603050405020304" pitchFamily="18" charset="0"/>
              </a:rPr>
              <a:t>ға</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азайту</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көзделген</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Яғни</a:t>
            </a:r>
            <a:r>
              <a:rPr lang="ru-RU" sz="1400" b="1" dirty="0">
                <a:latin typeface="Times New Roman" panose="02020603050405020304" pitchFamily="18" charset="0"/>
                <a:cs typeface="Times New Roman" panose="02020603050405020304" pitchFamily="18" charset="0"/>
              </a:rPr>
              <a:t> ЖТС </a:t>
            </a:r>
            <a:r>
              <a:rPr lang="ru-RU" sz="1400" b="1" dirty="0" err="1">
                <a:latin typeface="Times New Roman" panose="02020603050405020304" pitchFamily="18" charset="0"/>
                <a:cs typeface="Times New Roman" panose="02020603050405020304" pitchFamily="18" charset="0"/>
              </a:rPr>
              <a:t>нақты</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мөлшерлемесі</a:t>
            </a:r>
            <a:r>
              <a:rPr lang="ru-RU" sz="1400" b="1" dirty="0">
                <a:latin typeface="Times New Roman" panose="02020603050405020304" pitchFamily="18" charset="0"/>
                <a:cs typeface="Times New Roman" panose="02020603050405020304" pitchFamily="18" charset="0"/>
              </a:rPr>
              <a:t> 1% </a:t>
            </a:r>
            <a:r>
              <a:rPr lang="ru-RU" sz="1400" b="1" dirty="0" err="1">
                <a:latin typeface="Times New Roman" panose="02020603050405020304" pitchFamily="18" charset="0"/>
                <a:cs typeface="Times New Roman" panose="02020603050405020304" pitchFamily="18" charset="0"/>
              </a:rPr>
              <a:t>құрайды</a:t>
            </a:r>
            <a:r>
              <a:rPr lang="ru-RU" sz="1400" b="1" dirty="0">
                <a:latin typeface="Times New Roman" panose="02020603050405020304" pitchFamily="18" charset="0"/>
                <a:cs typeface="Times New Roman" panose="02020603050405020304" pitchFamily="18" charset="0"/>
              </a:rPr>
              <a:t>.</a:t>
            </a:r>
            <a:br>
              <a:rPr lang="ru-RU" sz="1400" b="1" dirty="0">
                <a:latin typeface="Times New Roman" panose="02020603050405020304" pitchFamily="18" charset="0"/>
                <a:cs typeface="Times New Roman" panose="02020603050405020304" pitchFamily="18" charset="0"/>
              </a:rPr>
            </a:br>
            <a:r>
              <a:rPr lang="ru-RU" sz="1400" b="1" dirty="0">
                <a:latin typeface="Times New Roman" panose="02020603050405020304" pitchFamily="18" charset="0"/>
                <a:cs typeface="Times New Roman" panose="02020603050405020304" pitchFamily="18" charset="0"/>
              </a:rPr>
              <a:t/>
            </a:r>
            <a:br>
              <a:rPr lang="ru-RU" sz="1400" b="1" dirty="0">
                <a:latin typeface="Times New Roman" panose="02020603050405020304" pitchFamily="18" charset="0"/>
                <a:cs typeface="Times New Roman" panose="02020603050405020304" pitchFamily="18" charset="0"/>
              </a:rPr>
            </a:br>
            <a:endParaRPr lang="ru-RU" sz="1400" b="1"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4060462522"/>
              </p:ext>
            </p:extLst>
          </p:nvPr>
        </p:nvGraphicFramePr>
        <p:xfrm>
          <a:off x="457200" y="1772816"/>
          <a:ext cx="8291264" cy="2808312"/>
        </p:xfrm>
        <a:graphic>
          <a:graphicData uri="http://schemas.openxmlformats.org/drawingml/2006/table">
            <a:tbl>
              <a:tblPr firstRow="1" bandRow="1">
                <a:tableStyleId>{5C22544A-7EE6-4342-B048-85BDC9FD1C3A}</a:tableStyleId>
              </a:tblPr>
              <a:tblGrid>
                <a:gridCol w="4145632"/>
                <a:gridCol w="4145632"/>
              </a:tblGrid>
              <a:tr h="374442">
                <a:tc>
                  <a:txBody>
                    <a:bodyPr/>
                    <a:lstStyle/>
                    <a:p>
                      <a:pPr algn="ctr"/>
                      <a:r>
                        <a:rPr lang="kk-KZ" dirty="0" smtClean="0"/>
                        <a:t>2021 Ж</a:t>
                      </a:r>
                      <a:endParaRPr lang="ru-RU" dirty="0"/>
                    </a:p>
                  </a:txBody>
                  <a:tcPr/>
                </a:tc>
                <a:tc>
                  <a:txBody>
                    <a:bodyPr/>
                    <a:lstStyle/>
                    <a:p>
                      <a:pPr algn="ctr"/>
                      <a:r>
                        <a:rPr lang="kk-KZ" dirty="0" smtClean="0"/>
                        <a:t>2022Ж</a:t>
                      </a:r>
                      <a:endParaRPr lang="ru-RU" dirty="0"/>
                    </a:p>
                  </a:txBody>
                  <a:tcPr/>
                </a:tc>
              </a:tr>
              <a:tr h="1497766">
                <a:tc>
                  <a:txBody>
                    <a:bodyPr/>
                    <a:lstStyle/>
                    <a:p>
                      <a:r>
                        <a:rPr lang="ru-RU" sz="1800" b="0" i="0" kern="1200" dirty="0" smtClean="0">
                          <a:solidFill>
                            <a:schemeClr val="dk1"/>
                          </a:solidFill>
                          <a:effectLst/>
                          <a:latin typeface="+mn-lt"/>
                          <a:ea typeface="+mn-ea"/>
                          <a:cs typeface="+mn-cs"/>
                        </a:rPr>
                        <a:t>42 500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 4 250* – 850** – 42 500*** = 0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х 10% = 0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 ЖТС </a:t>
                      </a:r>
                      <a:r>
                        <a:rPr lang="ru-RU" sz="1800" b="0" i="0" kern="1200" dirty="0" err="1" smtClean="0">
                          <a:solidFill>
                            <a:schemeClr val="dk1"/>
                          </a:solidFill>
                          <a:effectLst/>
                          <a:latin typeface="+mn-lt"/>
                          <a:ea typeface="+mn-ea"/>
                          <a:cs typeface="+mn-cs"/>
                        </a:rPr>
                        <a:t>сомасы</a:t>
                      </a:r>
                      <a:r>
                        <a:rPr lang="ru-RU" sz="1800" b="0" i="0" kern="1200" dirty="0" smtClean="0">
                          <a:solidFill>
                            <a:schemeClr val="dk1"/>
                          </a:solidFill>
                          <a:effectLst/>
                          <a:latin typeface="+mn-lt"/>
                          <a:ea typeface="+mn-ea"/>
                          <a:cs typeface="+mn-cs"/>
                        </a:rPr>
                        <a:t>)</a:t>
                      </a:r>
                      <a:r>
                        <a:rPr lang="ru-RU" dirty="0" smtClean="0"/>
                        <a:t/>
                      </a:r>
                      <a:br>
                        <a:rPr lang="ru-RU" dirty="0" smtClean="0"/>
                      </a:br>
                      <a:r>
                        <a:rPr lang="ru-RU" dirty="0" smtClean="0"/>
                        <a:t/>
                      </a:r>
                      <a:br>
                        <a:rPr lang="ru-RU" dirty="0" smtClean="0"/>
                      </a:br>
                      <a:endParaRPr lang="ru-RU" dirty="0"/>
                    </a:p>
                  </a:txBody>
                  <a:tcPr/>
                </a:tc>
                <a:tc>
                  <a:txBody>
                    <a:bodyPr/>
                    <a:lstStyle/>
                    <a:p>
                      <a:r>
                        <a:rPr lang="ru-RU" sz="1800" b="0" i="0" kern="1200" dirty="0" smtClean="0">
                          <a:solidFill>
                            <a:schemeClr val="dk1"/>
                          </a:solidFill>
                          <a:effectLst/>
                          <a:latin typeface="+mn-lt"/>
                          <a:ea typeface="+mn-ea"/>
                          <a:cs typeface="+mn-cs"/>
                        </a:rPr>
                        <a:t>60 000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 6 000*– 1200**– 42 882**** – 90% (Е/Ж 25 АЕК-</a:t>
                      </a:r>
                      <a:r>
                        <a:rPr lang="ru-RU" sz="1800" b="0" i="0" kern="1200" dirty="0" err="1" smtClean="0">
                          <a:solidFill>
                            <a:schemeClr val="dk1"/>
                          </a:solidFill>
                          <a:effectLst/>
                          <a:latin typeface="+mn-lt"/>
                          <a:ea typeface="+mn-ea"/>
                          <a:cs typeface="+mn-cs"/>
                        </a:rPr>
                        <a:t>тен</a:t>
                      </a:r>
                      <a:r>
                        <a:rPr lang="ru-RU" sz="1800" b="0" i="0" kern="1200" dirty="0" smtClean="0">
                          <a:solidFill>
                            <a:schemeClr val="dk1"/>
                          </a:solidFill>
                          <a:effectLst/>
                          <a:latin typeface="+mn-lt"/>
                          <a:ea typeface="+mn-ea"/>
                          <a:cs typeface="+mn-cs"/>
                        </a:rPr>
                        <a:t> кем </a:t>
                      </a:r>
                      <a:r>
                        <a:rPr lang="ru-RU" sz="1800" b="0" i="0" kern="1200" dirty="0" err="1" smtClean="0">
                          <a:solidFill>
                            <a:schemeClr val="dk1"/>
                          </a:solidFill>
                          <a:effectLst/>
                          <a:latin typeface="+mn-lt"/>
                          <a:ea typeface="+mn-ea"/>
                          <a:cs typeface="+mn-cs"/>
                        </a:rPr>
                        <a:t>болғанда</a:t>
                      </a:r>
                      <a:r>
                        <a:rPr lang="ru-RU" sz="1800" b="0" i="0" kern="1200" dirty="0" smtClean="0">
                          <a:solidFill>
                            <a:schemeClr val="dk1"/>
                          </a:solidFill>
                          <a:effectLst/>
                          <a:latin typeface="+mn-lt"/>
                          <a:ea typeface="+mn-ea"/>
                          <a:cs typeface="+mn-cs"/>
                        </a:rPr>
                        <a:t>)  = 991,8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х 10% = 99 </a:t>
                      </a:r>
                      <a:r>
                        <a:rPr lang="ru-RU" sz="1800" b="0" i="0" kern="1200" dirty="0" err="1" smtClean="0">
                          <a:solidFill>
                            <a:schemeClr val="dk1"/>
                          </a:solidFill>
                          <a:effectLst/>
                          <a:latin typeface="+mn-lt"/>
                          <a:ea typeface="+mn-ea"/>
                          <a:cs typeface="+mn-cs"/>
                        </a:rPr>
                        <a:t>теңге</a:t>
                      </a:r>
                      <a:r>
                        <a:rPr lang="ru-RU" sz="1800" b="0" i="0" kern="1200" dirty="0" smtClean="0">
                          <a:solidFill>
                            <a:schemeClr val="dk1"/>
                          </a:solidFill>
                          <a:effectLst/>
                          <a:latin typeface="+mn-lt"/>
                          <a:ea typeface="+mn-ea"/>
                          <a:cs typeface="+mn-cs"/>
                        </a:rPr>
                        <a:t> (ЖТС </a:t>
                      </a:r>
                      <a:r>
                        <a:rPr lang="ru-RU" sz="1800" b="0" i="0" kern="1200" dirty="0" err="1" smtClean="0">
                          <a:solidFill>
                            <a:schemeClr val="dk1"/>
                          </a:solidFill>
                          <a:effectLst/>
                          <a:latin typeface="+mn-lt"/>
                          <a:ea typeface="+mn-ea"/>
                          <a:cs typeface="+mn-cs"/>
                        </a:rPr>
                        <a:t>сомасы</a:t>
                      </a:r>
                      <a:r>
                        <a:rPr lang="ru-RU" sz="1800" b="0" i="0" kern="1200" dirty="0" smtClean="0">
                          <a:solidFill>
                            <a:schemeClr val="dk1"/>
                          </a:solidFill>
                          <a:effectLst/>
                          <a:latin typeface="+mn-lt"/>
                          <a:ea typeface="+mn-ea"/>
                          <a:cs typeface="+mn-cs"/>
                        </a:rPr>
                        <a:t>)</a:t>
                      </a:r>
                      <a:endParaRPr lang="ru-RU" dirty="0"/>
                    </a:p>
                  </a:txBody>
                  <a:tcPr/>
                </a:tc>
              </a:tr>
              <a:tr h="936104">
                <a:tc>
                  <a:txBody>
                    <a:bodyPr/>
                    <a:lstStyle/>
                    <a:p>
                      <a:r>
                        <a:rPr lang="ru-RU" sz="1800" b="0" i="0" kern="1200" dirty="0" err="1" smtClean="0">
                          <a:solidFill>
                            <a:schemeClr val="dk1"/>
                          </a:solidFill>
                          <a:effectLst/>
                          <a:latin typeface="+mn-lt"/>
                          <a:ea typeface="+mn-ea"/>
                          <a:cs typeface="+mn-cs"/>
                        </a:rPr>
                        <a:t>Қолға</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тиетіні</a:t>
                      </a:r>
                      <a:r>
                        <a:rPr lang="ru-RU" sz="1800" b="0" i="0" kern="1200" dirty="0" smtClean="0">
                          <a:solidFill>
                            <a:schemeClr val="dk1"/>
                          </a:solidFill>
                          <a:effectLst/>
                          <a:latin typeface="+mn-lt"/>
                          <a:ea typeface="+mn-ea"/>
                          <a:cs typeface="+mn-cs"/>
                        </a:rPr>
                        <a:t>: 37 400 </a:t>
                      </a:r>
                      <a:r>
                        <a:rPr lang="ru-RU" sz="1800" b="0" i="0" kern="1200" dirty="0" err="1" smtClean="0">
                          <a:solidFill>
                            <a:schemeClr val="dk1"/>
                          </a:solidFill>
                          <a:effectLst/>
                          <a:latin typeface="+mn-lt"/>
                          <a:ea typeface="+mn-ea"/>
                          <a:cs typeface="+mn-cs"/>
                        </a:rPr>
                        <a:t>теңге</a:t>
                      </a:r>
                      <a:r>
                        <a:rPr lang="ru-RU" dirty="0" smtClean="0"/>
                        <a:t/>
                      </a:r>
                      <a:br>
                        <a:rPr lang="ru-RU" dirty="0" smtClean="0"/>
                      </a:br>
                      <a:r>
                        <a:rPr lang="ru-RU" dirty="0" smtClean="0"/>
                        <a:t/>
                      </a:r>
                      <a:br>
                        <a:rPr lang="ru-RU" dirty="0" smtClean="0"/>
                      </a:br>
                      <a:endParaRPr lang="ru-RU" dirty="0"/>
                    </a:p>
                  </a:txBody>
                  <a:tcPr/>
                </a:tc>
                <a:tc>
                  <a:txBody>
                    <a:bodyPr/>
                    <a:lstStyle/>
                    <a:p>
                      <a:r>
                        <a:rPr lang="ru-RU" sz="1800" b="0" i="0" kern="1200" dirty="0" err="1" smtClean="0">
                          <a:solidFill>
                            <a:schemeClr val="dk1"/>
                          </a:solidFill>
                          <a:effectLst/>
                          <a:latin typeface="+mn-lt"/>
                          <a:ea typeface="+mn-ea"/>
                          <a:cs typeface="+mn-cs"/>
                        </a:rPr>
                        <a:t>Қолға</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тиетіні</a:t>
                      </a:r>
                      <a:r>
                        <a:rPr lang="ru-RU" sz="1800" b="0" i="0" kern="1200" dirty="0" smtClean="0">
                          <a:solidFill>
                            <a:schemeClr val="dk1"/>
                          </a:solidFill>
                          <a:effectLst/>
                          <a:latin typeface="+mn-lt"/>
                          <a:ea typeface="+mn-ea"/>
                          <a:cs typeface="+mn-cs"/>
                        </a:rPr>
                        <a:t>: 52 701 </a:t>
                      </a:r>
                      <a:r>
                        <a:rPr lang="ru-RU" sz="1800" b="0" i="0" kern="1200" dirty="0" err="1" smtClean="0">
                          <a:solidFill>
                            <a:schemeClr val="dk1"/>
                          </a:solidFill>
                          <a:effectLst/>
                          <a:latin typeface="+mn-lt"/>
                          <a:ea typeface="+mn-ea"/>
                          <a:cs typeface="+mn-cs"/>
                        </a:rPr>
                        <a:t>теңге</a:t>
                      </a:r>
                      <a:r>
                        <a:rPr lang="ru-RU" dirty="0" smtClean="0"/>
                        <a:t/>
                      </a:r>
                      <a:br>
                        <a:rPr lang="ru-RU" dirty="0" smtClean="0"/>
                      </a:br>
                      <a:r>
                        <a:rPr lang="ru-RU" dirty="0" smtClean="0"/>
                        <a:t/>
                      </a:r>
                      <a:br>
                        <a:rPr lang="ru-RU" dirty="0" smtClean="0"/>
                      </a:br>
                      <a:endParaRPr lang="ru-RU" dirty="0"/>
                    </a:p>
                  </a:txBody>
                  <a:tcPr/>
                </a:tc>
              </a:tr>
            </a:tbl>
          </a:graphicData>
        </a:graphic>
      </p:graphicFrame>
      <p:sp>
        <p:nvSpPr>
          <p:cNvPr id="6" name="Прямоугольник 5"/>
          <p:cNvSpPr/>
          <p:nvPr/>
        </p:nvSpPr>
        <p:spPr>
          <a:xfrm>
            <a:off x="2123728" y="4797152"/>
            <a:ext cx="5472608" cy="1754326"/>
          </a:xfrm>
          <a:prstGeom prst="rect">
            <a:avLst/>
          </a:prstGeom>
        </p:spPr>
        <p:txBody>
          <a:bodyPr wrap="square">
            <a:spAutoFit/>
          </a:bodyPr>
          <a:lstStyle/>
          <a:p>
            <a:pPr marL="285750" indent="-285750">
              <a:buFont typeface="Arial" charset="0"/>
              <a:buChar char="•"/>
            </a:pPr>
            <a:r>
              <a:rPr lang="ru-RU" dirty="0" smtClean="0">
                <a:solidFill>
                  <a:srgbClr val="FF0000"/>
                </a:solidFill>
              </a:rPr>
              <a:t>- </a:t>
            </a:r>
            <a:r>
              <a:rPr lang="ru-RU" dirty="0">
                <a:solidFill>
                  <a:srgbClr val="FF0000"/>
                </a:solidFill>
              </a:rPr>
              <a:t>МЗЖ (10%) </a:t>
            </a:r>
            <a:endParaRPr lang="ru-RU" dirty="0" smtClean="0">
              <a:solidFill>
                <a:srgbClr val="FF0000"/>
              </a:solidFill>
            </a:endParaRPr>
          </a:p>
          <a:p>
            <a:pPr marL="285750" indent="-285750">
              <a:buFont typeface="Arial" charset="0"/>
              <a:buChar char="•"/>
            </a:pPr>
            <a:r>
              <a:rPr lang="ru-RU" dirty="0" smtClean="0">
                <a:solidFill>
                  <a:srgbClr val="FF0000"/>
                </a:solidFill>
              </a:rPr>
              <a:t>** </a:t>
            </a:r>
            <a:r>
              <a:rPr lang="ru-RU" dirty="0">
                <a:solidFill>
                  <a:srgbClr val="FF0000"/>
                </a:solidFill>
              </a:rPr>
              <a:t>- МӘМС </a:t>
            </a:r>
            <a:r>
              <a:rPr lang="ru-RU" dirty="0" err="1">
                <a:solidFill>
                  <a:srgbClr val="FF0000"/>
                </a:solidFill>
              </a:rPr>
              <a:t>жарналары</a:t>
            </a:r>
            <a:r>
              <a:rPr lang="ru-RU" dirty="0">
                <a:solidFill>
                  <a:srgbClr val="FF0000"/>
                </a:solidFill>
              </a:rPr>
              <a:t> (2%) </a:t>
            </a:r>
            <a:endParaRPr lang="ru-RU" dirty="0" smtClean="0">
              <a:solidFill>
                <a:srgbClr val="FF0000"/>
              </a:solidFill>
            </a:endParaRPr>
          </a:p>
          <a:p>
            <a:pPr marL="285750" indent="-285750">
              <a:buFont typeface="Arial" charset="0"/>
              <a:buChar char="•"/>
            </a:pPr>
            <a:r>
              <a:rPr lang="ru-RU" dirty="0" smtClean="0">
                <a:solidFill>
                  <a:srgbClr val="FF0000"/>
                </a:solidFill>
              </a:rPr>
              <a:t>*** </a:t>
            </a:r>
            <a:r>
              <a:rPr lang="ru-RU" dirty="0">
                <a:solidFill>
                  <a:srgbClr val="FF0000"/>
                </a:solidFill>
              </a:rPr>
              <a:t>- 1 ЕТЖ (2021жылы) </a:t>
            </a:r>
            <a:endParaRPr lang="ru-RU" dirty="0" smtClean="0">
              <a:solidFill>
                <a:srgbClr val="FF0000"/>
              </a:solidFill>
            </a:endParaRPr>
          </a:p>
          <a:p>
            <a:pPr marL="285750" indent="-285750">
              <a:buFont typeface="Arial" charset="0"/>
              <a:buChar char="•"/>
            </a:pPr>
            <a:r>
              <a:rPr lang="ru-RU" dirty="0" smtClean="0">
                <a:solidFill>
                  <a:srgbClr val="FF0000"/>
                </a:solidFill>
              </a:rPr>
              <a:t>**** </a:t>
            </a:r>
            <a:r>
              <a:rPr lang="ru-RU" dirty="0">
                <a:solidFill>
                  <a:srgbClr val="FF0000"/>
                </a:solidFill>
              </a:rPr>
              <a:t>- 14 АЕК (2022 </a:t>
            </a:r>
            <a:r>
              <a:rPr lang="ru-RU" dirty="0" err="1">
                <a:solidFill>
                  <a:srgbClr val="FF0000"/>
                </a:solidFill>
              </a:rPr>
              <a:t>жылы</a:t>
            </a:r>
            <a:r>
              <a:rPr lang="ru-RU" dirty="0">
                <a:solidFill>
                  <a:srgbClr val="FF0000"/>
                </a:solidFill>
              </a:rPr>
              <a:t>.).</a:t>
            </a: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4064473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96950"/>
          </a:xfrm>
        </p:spPr>
        <p:txBody>
          <a:bodyPr>
            <a:normAutofit fontScale="90000"/>
          </a:bodyPr>
          <a:lstStyle/>
          <a:p>
            <a:r>
              <a:rPr lang="ru-RU" sz="2200" dirty="0" smtClean="0"/>
              <a:t/>
            </a:r>
            <a:br>
              <a:rPr lang="ru-RU" sz="2200" dirty="0" smtClean="0"/>
            </a:br>
            <a:r>
              <a:rPr lang="ru-RU" sz="2200" dirty="0"/>
              <a:t/>
            </a:r>
            <a:br>
              <a:rPr lang="ru-RU" sz="2200" dirty="0"/>
            </a:br>
            <a:r>
              <a:rPr lang="ru-RU" sz="2200" dirty="0" smtClean="0"/>
              <a:t/>
            </a:r>
            <a:br>
              <a:rPr lang="ru-RU" sz="2200" dirty="0" smtClean="0"/>
            </a:br>
            <a:r>
              <a:rPr lang="ru-RU" sz="2200" b="1" dirty="0"/>
              <a:t/>
            </a:r>
            <a:br>
              <a:rPr lang="ru-RU" sz="2200" b="1" dirty="0"/>
            </a:br>
            <a:r>
              <a:rPr lang="ru-RU" sz="2200" b="1" dirty="0" smtClean="0"/>
              <a:t>№ </a:t>
            </a:r>
            <a:r>
              <a:rPr lang="ru-RU" sz="2200" b="1" dirty="0"/>
              <a:t>2-мысал. Жеке </a:t>
            </a:r>
            <a:r>
              <a:rPr lang="ru-RU" sz="2200" b="1" dirty="0" err="1"/>
              <a:t>тұлғаның</a:t>
            </a:r>
            <a:r>
              <a:rPr lang="ru-RU" sz="2200" b="1" dirty="0"/>
              <a:t> </a:t>
            </a:r>
            <a:r>
              <a:rPr lang="ru-RU" sz="2200" b="1" dirty="0" err="1"/>
              <a:t>табысы</a:t>
            </a:r>
            <a:r>
              <a:rPr lang="ru-RU" sz="2200" b="1" dirty="0"/>
              <a:t> 100 000 </a:t>
            </a:r>
            <a:r>
              <a:rPr lang="ru-RU" sz="2200" b="1" dirty="0" err="1"/>
              <a:t>теңге</a:t>
            </a:r>
            <a:r>
              <a:rPr lang="ru-RU" sz="2200" b="1" dirty="0"/>
              <a:t> (Е/Ж 25 АЕК-</a:t>
            </a:r>
            <a:r>
              <a:rPr lang="ru-RU" sz="2200" b="1" dirty="0" err="1"/>
              <a:t>тен</a:t>
            </a:r>
            <a:r>
              <a:rPr lang="ru-RU" sz="2200" b="1" dirty="0"/>
              <a:t> </a:t>
            </a:r>
            <a:r>
              <a:rPr lang="ru-RU" sz="2200" b="1" dirty="0" err="1"/>
              <a:t>көп</a:t>
            </a:r>
            <a:r>
              <a:rPr lang="ru-RU" sz="2200" b="1" dirty="0"/>
              <a:t>) </a:t>
            </a:r>
            <a:r>
              <a:rPr lang="ru-RU" sz="2200" b="1" dirty="0" err="1"/>
              <a:t>болған</a:t>
            </a:r>
            <a:r>
              <a:rPr lang="ru-RU" sz="2200" b="1" dirty="0"/>
              <a:t> </a:t>
            </a:r>
            <a:r>
              <a:rPr lang="ru-RU" sz="2200" b="1" dirty="0" err="1"/>
              <a:t>кезде</a:t>
            </a:r>
            <a:r>
              <a:rPr lang="ru-RU" sz="2200" b="1" dirty="0"/>
              <a:t> </a:t>
            </a:r>
            <a:r>
              <a:rPr lang="ru-RU" sz="2200" b="1" dirty="0" err="1"/>
              <a:t>жеке</a:t>
            </a:r>
            <a:r>
              <a:rPr lang="ru-RU" sz="2200" b="1" dirty="0"/>
              <a:t> </a:t>
            </a:r>
            <a:r>
              <a:rPr lang="ru-RU" sz="2200" b="1" dirty="0" err="1"/>
              <a:t>табыс</a:t>
            </a:r>
            <a:r>
              <a:rPr lang="ru-RU" sz="2200" b="1" dirty="0"/>
              <a:t> </a:t>
            </a:r>
            <a:r>
              <a:rPr lang="ru-RU" sz="2200" b="1" dirty="0" err="1"/>
              <a:t>салығын</a:t>
            </a:r>
            <a:r>
              <a:rPr lang="ru-RU" sz="2200" b="1" dirty="0"/>
              <a:t> (ЖТС)  </a:t>
            </a:r>
            <a:r>
              <a:rPr lang="ru-RU" sz="2200" b="1" dirty="0" err="1"/>
              <a:t>есептеу</a:t>
            </a:r>
            <a:r>
              <a:rPr lang="ru-RU" sz="2200" b="1" dirty="0"/>
              <a:t> </a:t>
            </a:r>
            <a:r>
              <a:rPr lang="ru-RU" sz="2200" b="1" dirty="0" err="1"/>
              <a:t>үлгісі</a:t>
            </a:r>
            <a:r>
              <a:rPr lang="ru-RU" b="1" dirty="0"/>
              <a:t/>
            </a:r>
            <a:br>
              <a:rPr lang="ru-RU" b="1" dirty="0"/>
            </a:b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434707260"/>
              </p:ext>
            </p:extLst>
          </p:nvPr>
        </p:nvGraphicFramePr>
        <p:xfrm>
          <a:off x="395536" y="2132855"/>
          <a:ext cx="8229600" cy="3276339"/>
        </p:xfrm>
        <a:graphic>
          <a:graphicData uri="http://schemas.openxmlformats.org/drawingml/2006/table">
            <a:tbl>
              <a:tblPr firstRow="1" bandRow="1">
                <a:tableStyleId>{5C22544A-7EE6-4342-B048-85BDC9FD1C3A}</a:tableStyleId>
              </a:tblPr>
              <a:tblGrid>
                <a:gridCol w="4114800"/>
                <a:gridCol w="4114800"/>
              </a:tblGrid>
              <a:tr h="898899">
                <a:tc>
                  <a:txBody>
                    <a:bodyPr/>
                    <a:lstStyle/>
                    <a:p>
                      <a:pPr algn="ctr"/>
                      <a:r>
                        <a:rPr lang="kk-KZ" dirty="0" smtClean="0">
                          <a:latin typeface="Times New Roman" panose="02020603050405020304" pitchFamily="18" charset="0"/>
                          <a:cs typeface="Times New Roman" panose="02020603050405020304" pitchFamily="18" charset="0"/>
                        </a:rPr>
                        <a:t>2021 Ж</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kk-KZ" dirty="0" smtClean="0">
                          <a:latin typeface="Times New Roman" panose="02020603050405020304" pitchFamily="18" charset="0"/>
                          <a:cs typeface="Times New Roman" panose="02020603050405020304" pitchFamily="18" charset="0"/>
                        </a:rPr>
                        <a:t>2022 Ж</a:t>
                      </a:r>
                      <a:endParaRPr lang="ru-RU" dirty="0">
                        <a:latin typeface="Times New Roman" panose="02020603050405020304" pitchFamily="18" charset="0"/>
                        <a:cs typeface="Times New Roman" panose="02020603050405020304" pitchFamily="18" charset="0"/>
                      </a:endParaRPr>
                    </a:p>
                  </a:txBody>
                  <a:tcPr/>
                </a:tc>
              </a:tr>
              <a:tr h="898899">
                <a:tc>
                  <a:txBody>
                    <a:bodyPr/>
                    <a:lstStyle/>
                    <a:p>
                      <a:pPr algn="ct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100 000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 10 000* – 2000** – 42 500***= 45 500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х 10% = 4 550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(ЖТС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сомасы</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100 000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 10 000*– 2000**– 42 882****= 45 118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х 10% = 4 512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(ЖТС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сомасы</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txBody>
                  <a:tcPr/>
                </a:tc>
              </a:tr>
              <a:tr h="898899">
                <a:tc>
                  <a:txBody>
                    <a:bodyPr/>
                    <a:lstStyle/>
                    <a:p>
                      <a:pPr algn="ct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Қолға</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тиетіні</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83 450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Қолға</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тиетіні</a:t>
                      </a:r>
                      <a:r>
                        <a:rPr lang="ru-RU" sz="1800" b="0" i="0" kern="1200" dirty="0" smtClean="0">
                          <a:solidFill>
                            <a:schemeClr val="dk1"/>
                          </a:solidFill>
                          <a:effectLst/>
                          <a:latin typeface="Times New Roman" panose="02020603050405020304" pitchFamily="18" charset="0"/>
                          <a:ea typeface="+mn-ea"/>
                          <a:cs typeface="Times New Roman" panose="02020603050405020304" pitchFamily="18" charset="0"/>
                        </a:rPr>
                        <a:t>:  83 488 </a:t>
                      </a:r>
                      <a:r>
                        <a:rPr lang="ru-RU" sz="1800" b="0" i="0" kern="1200" dirty="0" err="1" smtClean="0">
                          <a:solidFill>
                            <a:schemeClr val="dk1"/>
                          </a:solidFill>
                          <a:effectLst/>
                          <a:latin typeface="Times New Roman" panose="02020603050405020304" pitchFamily="18" charset="0"/>
                          <a:ea typeface="+mn-ea"/>
                          <a:cs typeface="Times New Roman" panose="02020603050405020304" pitchFamily="18" charset="0"/>
                        </a:rPr>
                        <a:t>теңге</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783209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kk-KZ" b="1" dirty="0">
                <a:solidFill>
                  <a:schemeClr val="tx1"/>
                </a:solidFill>
              </a:rPr>
              <a:t>Лекция мақсаты</a:t>
            </a:r>
            <a:r>
              <a:rPr lang="kk-KZ" dirty="0">
                <a:solidFill>
                  <a:schemeClr val="tx1"/>
                </a:solidFill>
              </a:rPr>
              <a:t>: Жеке табыс салығының  экономикалық мәнін және салық жүйесіндегі ролін түсіндіру</a:t>
            </a:r>
            <a:r>
              <a:rPr lang="kk-KZ" dirty="0" smtClean="0">
                <a:solidFill>
                  <a:schemeClr val="tx1"/>
                </a:solidFill>
              </a:rPr>
              <a:t>.</a:t>
            </a:r>
            <a:endParaRPr lang="ru-RU" dirty="0">
              <a:solidFill>
                <a:schemeClr val="tx1"/>
              </a:solidFill>
            </a:endParaRPr>
          </a:p>
          <a:p>
            <a:pPr marL="0" indent="0" algn="ctr">
              <a:buNone/>
            </a:pPr>
            <a:r>
              <a:rPr lang="kk-KZ" b="1" dirty="0" smtClean="0">
                <a:solidFill>
                  <a:schemeClr val="tx1"/>
                </a:solidFill>
              </a:rPr>
              <a:t> </a:t>
            </a:r>
            <a:r>
              <a:rPr lang="kk-KZ" b="1" dirty="0">
                <a:solidFill>
                  <a:schemeClr val="tx1"/>
                </a:solidFill>
              </a:rPr>
              <a:t>Лекция сұрақтары:</a:t>
            </a:r>
            <a:endParaRPr lang="ru-RU" dirty="0">
              <a:solidFill>
                <a:schemeClr val="tx1"/>
              </a:solidFill>
            </a:endParaRPr>
          </a:p>
          <a:p>
            <a:r>
              <a:rPr lang="kk-KZ" dirty="0">
                <a:solidFill>
                  <a:schemeClr val="tx1"/>
                </a:solidFill>
              </a:rPr>
              <a:t>1.Азаматтардың табысына  салық салу жүйесінің эволюциясы және  экономикалық мазмұны. </a:t>
            </a:r>
            <a:endParaRPr lang="ru-RU" dirty="0">
              <a:solidFill>
                <a:schemeClr val="tx1"/>
              </a:solidFill>
            </a:endParaRPr>
          </a:p>
          <a:p>
            <a:r>
              <a:rPr lang="kk-KZ" dirty="0">
                <a:solidFill>
                  <a:schemeClr val="tx1"/>
                </a:solidFill>
              </a:rPr>
              <a:t>2.  Қазақстандағы жеке табыс салығы және оның дамуы. </a:t>
            </a:r>
            <a:endParaRPr lang="ru-RU" dirty="0">
              <a:solidFill>
                <a:schemeClr val="tx1"/>
              </a:solidFill>
            </a:endParaRPr>
          </a:p>
          <a:p>
            <a:r>
              <a:rPr lang="kk-KZ" dirty="0">
                <a:solidFill>
                  <a:schemeClr val="tx1"/>
                </a:solidFill>
              </a:rPr>
              <a:t>3. Төлем көзінен салық салынатын  жеке тұлғалардың  салықты   төлеу тәртібі және есептеу ерекшеліктері</a:t>
            </a:r>
            <a:endParaRPr lang="ru-RU" dirty="0">
              <a:solidFill>
                <a:schemeClr val="tx1"/>
              </a:solidFill>
            </a:endParaRPr>
          </a:p>
          <a:p>
            <a:endParaRPr lang="ru-RU" dirty="0"/>
          </a:p>
        </p:txBody>
      </p:sp>
    </p:spTree>
    <p:extLst>
      <p:ext uri="{BB962C8B-B14F-4D97-AF65-F5344CB8AC3E}">
        <p14:creationId xmlns:p14="http://schemas.microsoft.com/office/powerpoint/2010/main" val="113725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t>Жеке </a:t>
            </a:r>
            <a:r>
              <a:rPr lang="ru-RU" dirty="0" err="1"/>
              <a:t>табыс</a:t>
            </a:r>
            <a:r>
              <a:rPr lang="ru-RU" dirty="0"/>
              <a:t> </a:t>
            </a:r>
            <a:r>
              <a:rPr lang="ru-RU" dirty="0" err="1"/>
              <a:t>салығы</a:t>
            </a:r>
            <a:r>
              <a:rPr lang="ru-RU" dirty="0"/>
              <a:t> </a:t>
            </a:r>
            <a:r>
              <a:rPr lang="ru-RU" dirty="0" err="1"/>
              <a:t>классикалық</a:t>
            </a:r>
            <a:r>
              <a:rPr lang="ru-RU" dirty="0"/>
              <a:t> </a:t>
            </a:r>
            <a:r>
              <a:rPr lang="ru-RU" dirty="0" err="1"/>
              <a:t>салық</a:t>
            </a:r>
            <a:r>
              <a:rPr lang="ru-RU" dirty="0"/>
              <a:t> </a:t>
            </a:r>
            <a:r>
              <a:rPr lang="ru-RU" dirty="0" err="1"/>
              <a:t>түрі</a:t>
            </a:r>
            <a:r>
              <a:rPr lang="ru-RU" dirty="0"/>
              <a:t>. </a:t>
            </a:r>
            <a:r>
              <a:rPr lang="ru-RU" dirty="0" err="1"/>
              <a:t>С.Г.Пепеляевтің</a:t>
            </a:r>
            <a:r>
              <a:rPr lang="ru-RU" dirty="0"/>
              <a:t> </a:t>
            </a:r>
            <a:r>
              <a:rPr lang="ru-RU" dirty="0" err="1"/>
              <a:t>айтуы</a:t>
            </a:r>
            <a:r>
              <a:rPr lang="ru-RU" dirty="0"/>
              <a:t> </a:t>
            </a:r>
            <a:r>
              <a:rPr lang="ru-RU" dirty="0" err="1"/>
              <a:t>бойынша</a:t>
            </a:r>
            <a:r>
              <a:rPr lang="ru-RU" dirty="0"/>
              <a:t> «</a:t>
            </a:r>
            <a:r>
              <a:rPr lang="ru-RU" dirty="0" err="1"/>
              <a:t>жеке</a:t>
            </a:r>
            <a:r>
              <a:rPr lang="ru-RU" dirty="0"/>
              <a:t> </a:t>
            </a:r>
            <a:r>
              <a:rPr lang="ru-RU" dirty="0" err="1"/>
              <a:t>табыс</a:t>
            </a:r>
            <a:r>
              <a:rPr lang="ru-RU" dirty="0"/>
              <a:t> </a:t>
            </a:r>
            <a:r>
              <a:rPr lang="ru-RU" dirty="0" err="1"/>
              <a:t>салығы</a:t>
            </a:r>
            <a:r>
              <a:rPr lang="ru-RU" dirty="0"/>
              <a:t> </a:t>
            </a:r>
            <a:r>
              <a:rPr lang="ru-RU" dirty="0" err="1"/>
              <a:t>басқа</a:t>
            </a:r>
            <a:r>
              <a:rPr lang="ru-RU" dirty="0"/>
              <a:t> </a:t>
            </a:r>
            <a:r>
              <a:rPr lang="ru-RU" dirty="0" err="1"/>
              <a:t>салықтарға</a:t>
            </a:r>
            <a:r>
              <a:rPr lang="ru-RU" dirty="0"/>
              <a:t> </a:t>
            </a:r>
            <a:r>
              <a:rPr lang="ru-RU" dirty="0" err="1"/>
              <a:t>қарағанда</a:t>
            </a:r>
            <a:r>
              <a:rPr lang="ru-RU" dirty="0"/>
              <a:t> </a:t>
            </a:r>
            <a:r>
              <a:rPr lang="ru-RU" dirty="0" err="1"/>
              <a:t>жас</a:t>
            </a:r>
            <a:r>
              <a:rPr lang="ru-RU" dirty="0"/>
              <a:t>» —  </a:t>
            </a:r>
            <a:r>
              <a:rPr lang="ru-RU" dirty="0" err="1"/>
              <a:t>деп</a:t>
            </a:r>
            <a:r>
              <a:rPr lang="ru-RU" dirty="0"/>
              <a:t> </a:t>
            </a:r>
            <a:r>
              <a:rPr lang="ru-RU" dirty="0" err="1"/>
              <a:t>есептейді</a:t>
            </a:r>
            <a:r>
              <a:rPr lang="ru-RU" dirty="0"/>
              <a:t>.</a:t>
            </a:r>
          </a:p>
          <a:p>
            <a:pPr algn="just"/>
            <a:r>
              <a:rPr lang="ru-RU" dirty="0" err="1"/>
              <a:t>Бұл</a:t>
            </a:r>
            <a:r>
              <a:rPr lang="ru-RU" dirty="0"/>
              <a:t> </a:t>
            </a:r>
            <a:r>
              <a:rPr lang="ru-RU" dirty="0" err="1"/>
              <a:t>ең</a:t>
            </a:r>
            <a:r>
              <a:rPr lang="ru-RU" dirty="0"/>
              <a:t> </a:t>
            </a:r>
            <a:r>
              <a:rPr lang="ru-RU" dirty="0" err="1"/>
              <a:t>танымал</a:t>
            </a:r>
            <a:r>
              <a:rPr lang="ru-RU" dirty="0"/>
              <a:t> </a:t>
            </a:r>
            <a:r>
              <a:rPr lang="ru-RU" dirty="0" err="1"/>
              <a:t>және</a:t>
            </a:r>
            <a:r>
              <a:rPr lang="ru-RU" dirty="0"/>
              <a:t> </a:t>
            </a:r>
            <a:r>
              <a:rPr lang="ru-RU" dirty="0" err="1"/>
              <a:t>кең</a:t>
            </a:r>
            <a:r>
              <a:rPr lang="ru-RU" dirty="0"/>
              <a:t> </a:t>
            </a:r>
            <a:r>
              <a:rPr lang="ru-RU" dirty="0" err="1"/>
              <a:t>тараған</a:t>
            </a:r>
            <a:r>
              <a:rPr lang="ru-RU" dirty="0"/>
              <a:t> </a:t>
            </a:r>
            <a:r>
              <a:rPr lang="ru-RU" dirty="0" err="1"/>
              <a:t>салық</a:t>
            </a:r>
            <a:r>
              <a:rPr lang="ru-RU" dirty="0"/>
              <a:t> </a:t>
            </a:r>
            <a:r>
              <a:rPr lang="ru-RU" dirty="0" err="1"/>
              <a:t>түрі</a:t>
            </a:r>
            <a:r>
              <a:rPr lang="ru-RU" dirty="0"/>
              <a:t>. </a:t>
            </a:r>
            <a:r>
              <a:rPr lang="ru-RU" dirty="0" err="1"/>
              <a:t>Ең</a:t>
            </a:r>
            <a:r>
              <a:rPr lang="ru-RU" dirty="0"/>
              <a:t> </a:t>
            </a:r>
            <a:r>
              <a:rPr lang="ru-RU" dirty="0" err="1"/>
              <a:t>алғаш</a:t>
            </a:r>
            <a:r>
              <a:rPr lang="ru-RU" dirty="0"/>
              <a:t> </a:t>
            </a:r>
            <a:r>
              <a:rPr lang="ru-RU" dirty="0" err="1"/>
              <a:t>рет</a:t>
            </a:r>
            <a:r>
              <a:rPr lang="ru-RU" dirty="0"/>
              <a:t> </a:t>
            </a:r>
            <a:r>
              <a:rPr lang="ru-RU" dirty="0" err="1"/>
              <a:t>Англияда</a:t>
            </a:r>
            <a:r>
              <a:rPr lang="ru-RU" dirty="0"/>
              <a:t> 1798 </a:t>
            </a:r>
            <a:r>
              <a:rPr lang="ru-RU" dirty="0" err="1"/>
              <a:t>пайда</a:t>
            </a:r>
            <a:r>
              <a:rPr lang="ru-RU" dirty="0"/>
              <a:t> </a:t>
            </a:r>
            <a:r>
              <a:rPr lang="ru-RU" dirty="0" err="1"/>
              <a:t>болған</a:t>
            </a:r>
            <a:r>
              <a:rPr lang="ru-RU" dirty="0"/>
              <a:t> </a:t>
            </a:r>
            <a:r>
              <a:rPr lang="ru-RU" dirty="0" err="1"/>
              <a:t>бұл</a:t>
            </a:r>
            <a:r>
              <a:rPr lang="ru-RU" dirty="0"/>
              <a:t> </a:t>
            </a:r>
            <a:r>
              <a:rPr lang="ru-RU" dirty="0" err="1"/>
              <a:t>салық</a:t>
            </a:r>
            <a:r>
              <a:rPr lang="ru-RU" dirty="0"/>
              <a:t> </a:t>
            </a:r>
            <a:r>
              <a:rPr lang="ru-RU" dirty="0" err="1"/>
              <a:t>түрі</a:t>
            </a:r>
            <a:r>
              <a:rPr lang="ru-RU" dirty="0"/>
              <a:t> </a:t>
            </a:r>
            <a:r>
              <a:rPr lang="ru-RU" dirty="0" err="1"/>
              <a:t>Наполеонға</a:t>
            </a:r>
            <a:r>
              <a:rPr lang="ru-RU" dirty="0"/>
              <a:t> </a:t>
            </a:r>
            <a:r>
              <a:rPr lang="ru-RU" dirty="0" err="1"/>
              <a:t>қарсы</a:t>
            </a:r>
            <a:r>
              <a:rPr lang="ru-RU" dirty="0"/>
              <a:t> </a:t>
            </a:r>
            <a:r>
              <a:rPr lang="ru-RU" dirty="0" err="1"/>
              <a:t>соғыста</a:t>
            </a:r>
            <a:r>
              <a:rPr lang="ru-RU" dirty="0"/>
              <a:t> </a:t>
            </a:r>
            <a:r>
              <a:rPr lang="ru-RU" dirty="0" err="1"/>
              <a:t>қаржыландыру</a:t>
            </a:r>
            <a:r>
              <a:rPr lang="ru-RU" dirty="0"/>
              <a:t> </a:t>
            </a:r>
            <a:r>
              <a:rPr lang="ru-RU" dirty="0" err="1"/>
              <a:t>мақсатында</a:t>
            </a:r>
            <a:r>
              <a:rPr lang="ru-RU" dirty="0"/>
              <a:t> </a:t>
            </a:r>
            <a:r>
              <a:rPr lang="ru-RU" dirty="0" err="1"/>
              <a:t>енгізіліп</a:t>
            </a:r>
            <a:r>
              <a:rPr lang="ru-RU" dirty="0"/>
              <a:t>, 1842 </a:t>
            </a:r>
            <a:r>
              <a:rPr lang="ru-RU" dirty="0" err="1"/>
              <a:t>жылдан</a:t>
            </a:r>
            <a:r>
              <a:rPr lang="ru-RU" dirty="0"/>
              <a:t> </a:t>
            </a:r>
            <a:r>
              <a:rPr lang="ru-RU" dirty="0" err="1"/>
              <a:t>бастап</a:t>
            </a:r>
            <a:r>
              <a:rPr lang="ru-RU" dirty="0"/>
              <a:t> </a:t>
            </a:r>
            <a:r>
              <a:rPr lang="ru-RU" dirty="0" err="1"/>
              <a:t>ағылшынның</a:t>
            </a:r>
            <a:r>
              <a:rPr lang="ru-RU" dirty="0"/>
              <a:t> </a:t>
            </a:r>
            <a:r>
              <a:rPr lang="ru-RU" dirty="0" err="1"/>
              <a:t>салық</a:t>
            </a:r>
            <a:r>
              <a:rPr lang="ru-RU" dirty="0"/>
              <a:t> </a:t>
            </a:r>
            <a:r>
              <a:rPr lang="ru-RU" dirty="0" err="1"/>
              <a:t>жүйесінде</a:t>
            </a:r>
            <a:r>
              <a:rPr lang="ru-RU" dirty="0"/>
              <a:t> </a:t>
            </a:r>
            <a:r>
              <a:rPr lang="ru-RU" dirty="0" err="1"/>
              <a:t>тұрақты</a:t>
            </a:r>
            <a:r>
              <a:rPr lang="ru-RU" dirty="0"/>
              <a:t> </a:t>
            </a:r>
            <a:r>
              <a:rPr lang="ru-RU" dirty="0" err="1"/>
              <a:t>түрде</a:t>
            </a:r>
            <a:r>
              <a:rPr lang="ru-RU" dirty="0"/>
              <a:t> </a:t>
            </a:r>
            <a:r>
              <a:rPr lang="ru-RU" dirty="0" err="1"/>
              <a:t>орын</a:t>
            </a:r>
            <a:r>
              <a:rPr lang="ru-RU" dirty="0"/>
              <a:t> </a:t>
            </a:r>
            <a:r>
              <a:rPr lang="ru-RU" dirty="0" err="1"/>
              <a:t>алды</a:t>
            </a:r>
            <a:r>
              <a:rPr lang="ru-RU" dirty="0"/>
              <a:t>. 1965 </a:t>
            </a:r>
            <a:r>
              <a:rPr lang="ru-RU" dirty="0" err="1"/>
              <a:t>жылға</a:t>
            </a:r>
            <a:r>
              <a:rPr lang="ru-RU" dirty="0"/>
              <a:t> </a:t>
            </a:r>
            <a:r>
              <a:rPr lang="ru-RU" dirty="0" err="1"/>
              <a:t>дейін</a:t>
            </a:r>
            <a:r>
              <a:rPr lang="ru-RU" dirty="0"/>
              <a:t> </a:t>
            </a:r>
            <a:r>
              <a:rPr lang="ru-RU" dirty="0" err="1"/>
              <a:t>табыс</a:t>
            </a:r>
            <a:r>
              <a:rPr lang="ru-RU" dirty="0"/>
              <a:t> </a:t>
            </a:r>
            <a:r>
              <a:rPr lang="ru-RU" dirty="0" err="1"/>
              <a:t>салығын</a:t>
            </a:r>
            <a:r>
              <a:rPr lang="ru-RU" dirty="0"/>
              <a:t> </a:t>
            </a:r>
            <a:r>
              <a:rPr lang="ru-RU" dirty="0" err="1"/>
              <a:t>заңды</a:t>
            </a:r>
            <a:r>
              <a:rPr lang="ru-RU" dirty="0"/>
              <a:t> </a:t>
            </a:r>
            <a:r>
              <a:rPr lang="ru-RU" dirty="0" err="1"/>
              <a:t>және</a:t>
            </a:r>
            <a:r>
              <a:rPr lang="ru-RU" dirty="0"/>
              <a:t> </a:t>
            </a:r>
            <a:r>
              <a:rPr lang="ru-RU" dirty="0" err="1"/>
              <a:t>жеке</a:t>
            </a:r>
            <a:r>
              <a:rPr lang="ru-RU" dirty="0"/>
              <a:t> </a:t>
            </a:r>
            <a:r>
              <a:rPr lang="ru-RU" dirty="0" err="1"/>
              <a:t>тұлғалардың</a:t>
            </a:r>
            <a:r>
              <a:rPr lang="ru-RU" dirty="0"/>
              <a:t> </a:t>
            </a:r>
            <a:r>
              <a:rPr lang="ru-RU" dirty="0" err="1"/>
              <a:t>барлығы</a:t>
            </a:r>
            <a:r>
              <a:rPr lang="ru-RU" dirty="0"/>
              <a:t> </a:t>
            </a:r>
            <a:r>
              <a:rPr lang="ru-RU" dirty="0" err="1"/>
              <a:t>төледі</a:t>
            </a:r>
            <a:r>
              <a:rPr lang="ru-RU" dirty="0"/>
              <a:t>. </a:t>
            </a:r>
            <a:endParaRPr lang="ru-RU" dirty="0" smtClean="0"/>
          </a:p>
          <a:p>
            <a:pPr algn="just"/>
            <a:r>
              <a:rPr lang="ru-RU" dirty="0"/>
              <a:t>Ал </a:t>
            </a:r>
            <a:r>
              <a:rPr lang="ru-RU" dirty="0" err="1"/>
              <a:t>ең</a:t>
            </a:r>
            <a:r>
              <a:rPr lang="ru-RU" dirty="0"/>
              <a:t> </a:t>
            </a:r>
            <a:r>
              <a:rPr lang="ru-RU" dirty="0" err="1"/>
              <a:t>алғаш</a:t>
            </a:r>
            <a:r>
              <a:rPr lang="ru-RU" dirty="0"/>
              <a:t> </a:t>
            </a:r>
            <a:r>
              <a:rPr lang="ru-RU" dirty="0" err="1"/>
              <a:t>рет</a:t>
            </a:r>
            <a:r>
              <a:rPr lang="ru-RU" dirty="0"/>
              <a:t> </a:t>
            </a:r>
            <a:r>
              <a:rPr lang="ru-RU" dirty="0" err="1"/>
              <a:t>Қазақстан</a:t>
            </a:r>
            <a:r>
              <a:rPr lang="ru-RU" dirty="0"/>
              <a:t> </a:t>
            </a:r>
            <a:r>
              <a:rPr lang="ru-RU" dirty="0" err="1"/>
              <a:t>Республикасында</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заңдылығы</a:t>
            </a:r>
            <a:r>
              <a:rPr lang="ru-RU" dirty="0"/>
              <a:t> 1991 </a:t>
            </a:r>
            <a:r>
              <a:rPr lang="ru-RU" dirty="0" err="1"/>
              <a:t>жылдың</a:t>
            </a:r>
            <a:r>
              <a:rPr lang="ru-RU" dirty="0"/>
              <a:t> 24-і  </a:t>
            </a:r>
            <a:r>
              <a:rPr lang="ru-RU" dirty="0" err="1"/>
              <a:t>желтоқсанында</a:t>
            </a:r>
            <a:r>
              <a:rPr lang="ru-RU" dirty="0"/>
              <a:t> </a:t>
            </a:r>
            <a:r>
              <a:rPr lang="ru-RU" dirty="0" err="1"/>
              <a:t>енгізілді</a:t>
            </a:r>
            <a:r>
              <a:rPr lang="ru-RU" dirty="0"/>
              <a:t>.</a:t>
            </a:r>
          </a:p>
          <a:p>
            <a:endParaRPr lang="ru-RU" dirty="0"/>
          </a:p>
        </p:txBody>
      </p:sp>
    </p:spTree>
    <p:extLst>
      <p:ext uri="{BB962C8B-B14F-4D97-AF65-F5344CB8AC3E}">
        <p14:creationId xmlns:p14="http://schemas.microsoft.com/office/powerpoint/2010/main" val="524004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a:t>Жеке </a:t>
            </a:r>
            <a:r>
              <a:rPr lang="ru-RU" sz="3100" dirty="0" err="1"/>
              <a:t>табыс</a:t>
            </a:r>
            <a:r>
              <a:rPr lang="ru-RU" sz="3100" dirty="0"/>
              <a:t> </a:t>
            </a:r>
            <a:r>
              <a:rPr lang="ru-RU" sz="3100" dirty="0" err="1"/>
              <a:t>салығы</a:t>
            </a:r>
            <a:r>
              <a:rPr lang="ru-RU" sz="3100" dirty="0"/>
              <a:t> </a:t>
            </a:r>
            <a:r>
              <a:rPr lang="ru-RU" sz="3100" dirty="0" err="1"/>
              <a:t>басқа</a:t>
            </a:r>
            <a:r>
              <a:rPr lang="ru-RU" sz="3100" dirty="0"/>
              <a:t> да </a:t>
            </a:r>
            <a:r>
              <a:rPr lang="ru-RU" sz="3100" dirty="0" err="1"/>
              <a:t>салықтар</a:t>
            </a:r>
            <a:r>
              <a:rPr lang="ru-RU" sz="3100" dirty="0"/>
              <a:t> </a:t>
            </a:r>
            <a:r>
              <a:rPr lang="ru-RU" sz="3100" dirty="0" err="1"/>
              <a:t>сияқты</a:t>
            </a:r>
            <a:r>
              <a:rPr lang="ru-RU" sz="3100" dirty="0"/>
              <a:t> </a:t>
            </a:r>
            <a:r>
              <a:rPr lang="ru-RU" sz="3100" dirty="0" err="1"/>
              <a:t>көптеген</a:t>
            </a:r>
            <a:r>
              <a:rPr lang="ru-RU" sz="3100" dirty="0"/>
              <a:t> </a:t>
            </a:r>
            <a:r>
              <a:rPr lang="ru-RU" sz="3100" dirty="0" err="1"/>
              <a:t>сипаттамасы</a:t>
            </a:r>
            <a:r>
              <a:rPr lang="ru-RU" sz="3100" dirty="0"/>
              <a:t> бар:</a:t>
            </a:r>
            <a:r>
              <a:rPr lang="ru-RU" dirty="0"/>
              <a:t/>
            </a:r>
            <a:br>
              <a:rPr lang="ru-RU" dirty="0"/>
            </a:br>
            <a:endParaRPr lang="ru-RU" dirty="0"/>
          </a:p>
        </p:txBody>
      </p:sp>
      <p:sp>
        <p:nvSpPr>
          <p:cNvPr id="3" name="Объект 2"/>
          <p:cNvSpPr>
            <a:spLocks noGrp="1"/>
          </p:cNvSpPr>
          <p:nvPr>
            <p:ph idx="1"/>
          </p:nvPr>
        </p:nvSpPr>
        <p:spPr>
          <a:xfrm>
            <a:off x="457200" y="1196752"/>
            <a:ext cx="8229600" cy="4929411"/>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ru-RU" dirty="0" err="1" smtClean="0"/>
              <a:t>Мемлекеттен</a:t>
            </a:r>
            <a:r>
              <a:rPr lang="ru-RU" dirty="0" smtClean="0"/>
              <a:t> </a:t>
            </a:r>
            <a:r>
              <a:rPr lang="ru-RU" dirty="0" err="1"/>
              <a:t>басқа</a:t>
            </a:r>
            <a:r>
              <a:rPr lang="ru-RU" dirty="0"/>
              <a:t>, </a:t>
            </a:r>
            <a:r>
              <a:rPr lang="ru-RU" dirty="0" err="1"/>
              <a:t>салықты</a:t>
            </a:r>
            <a:r>
              <a:rPr lang="ru-RU" dirty="0"/>
              <a:t> </a:t>
            </a:r>
            <a:r>
              <a:rPr lang="ru-RU" dirty="0" err="1"/>
              <a:t>еш</a:t>
            </a:r>
            <a:r>
              <a:rPr lang="ru-RU" dirty="0"/>
              <a:t> </a:t>
            </a:r>
            <a:r>
              <a:rPr lang="ru-RU" dirty="0" err="1"/>
              <a:t>кім</a:t>
            </a:r>
            <a:r>
              <a:rPr lang="ru-RU" dirty="0"/>
              <a:t> </a:t>
            </a:r>
            <a:r>
              <a:rPr lang="ru-RU" dirty="0" err="1"/>
              <a:t>алалмайды</a:t>
            </a:r>
            <a:r>
              <a:rPr lang="ru-RU" dirty="0"/>
              <a:t>. </a:t>
            </a:r>
            <a:r>
              <a:rPr lang="ru-RU" dirty="0" err="1"/>
              <a:t>Салықты</a:t>
            </a:r>
            <a:r>
              <a:rPr lang="ru-RU" dirty="0"/>
              <a:t> </a:t>
            </a:r>
            <a:r>
              <a:rPr lang="ru-RU" dirty="0" err="1"/>
              <a:t>енгізуде</a:t>
            </a:r>
            <a:r>
              <a:rPr lang="ru-RU" dirty="0"/>
              <a:t> </a:t>
            </a:r>
            <a:r>
              <a:rPr lang="ru-RU" dirty="0" err="1"/>
              <a:t>мемлекет</a:t>
            </a:r>
            <a:r>
              <a:rPr lang="ru-RU" dirty="0"/>
              <a:t> </a:t>
            </a:r>
            <a:r>
              <a:rPr lang="ru-RU" dirty="0" err="1"/>
              <a:t>саяси</a:t>
            </a:r>
            <a:r>
              <a:rPr lang="ru-RU" dirty="0"/>
              <a:t> орган </a:t>
            </a:r>
            <a:r>
              <a:rPr lang="ru-RU" dirty="0" err="1"/>
              <a:t>ретіндегі</a:t>
            </a:r>
            <a:r>
              <a:rPr lang="ru-RU" dirty="0"/>
              <a:t> </a:t>
            </a:r>
            <a:r>
              <a:rPr lang="ru-RU" dirty="0" err="1"/>
              <a:t>субъектісі</a:t>
            </a:r>
            <a:r>
              <a:rPr lang="ru-RU" dirty="0"/>
              <a:t>. </a:t>
            </a:r>
            <a:r>
              <a:rPr lang="ru-RU" dirty="0" err="1"/>
              <a:t>Салықты</a:t>
            </a:r>
            <a:r>
              <a:rPr lang="ru-RU" dirty="0"/>
              <a:t> </a:t>
            </a:r>
            <a:r>
              <a:rPr lang="ru-RU" dirty="0" err="1"/>
              <a:t>бекіту</a:t>
            </a:r>
            <a:r>
              <a:rPr lang="ru-RU" dirty="0"/>
              <a:t> </a:t>
            </a:r>
            <a:r>
              <a:rPr lang="ru-RU" dirty="0" err="1"/>
              <a:t>Парламентке</a:t>
            </a:r>
            <a:r>
              <a:rPr lang="ru-RU" dirty="0"/>
              <a:t> </a:t>
            </a:r>
            <a:r>
              <a:rPr lang="ru-RU" dirty="0" err="1"/>
              <a:t>жүктелген</a:t>
            </a:r>
            <a:r>
              <a:rPr lang="ru-RU" dirty="0"/>
              <a:t>.</a:t>
            </a:r>
          </a:p>
          <a:p>
            <a:r>
              <a:rPr lang="ru-RU" dirty="0" err="1"/>
              <a:t>Салық</a:t>
            </a:r>
            <a:r>
              <a:rPr lang="ru-RU" dirty="0"/>
              <a:t> – </a:t>
            </a:r>
            <a:r>
              <a:rPr lang="ru-RU" dirty="0" err="1"/>
              <a:t>ол</a:t>
            </a:r>
            <a:r>
              <a:rPr lang="ru-RU" dirty="0"/>
              <a:t> </a:t>
            </a:r>
            <a:r>
              <a:rPr lang="ru-RU" dirty="0" err="1"/>
              <a:t>ақшалай</a:t>
            </a:r>
            <a:r>
              <a:rPr lang="ru-RU" dirty="0"/>
              <a:t> </a:t>
            </a:r>
            <a:r>
              <a:rPr lang="ru-RU" dirty="0" err="1"/>
              <a:t>төлем</a:t>
            </a:r>
            <a:r>
              <a:rPr lang="ru-RU" dirty="0"/>
              <a:t>, </a:t>
            </a:r>
            <a:r>
              <a:rPr lang="ru-RU" dirty="0" err="1"/>
              <a:t>мемлект</a:t>
            </a:r>
            <a:r>
              <a:rPr lang="ru-RU" dirty="0"/>
              <a:t> </a:t>
            </a:r>
            <a:r>
              <a:rPr lang="ru-RU" dirty="0" err="1"/>
              <a:t>алдындағы</a:t>
            </a:r>
            <a:r>
              <a:rPr lang="ru-RU" dirty="0"/>
              <a:t> </a:t>
            </a:r>
            <a:r>
              <a:rPr lang="ru-RU" dirty="0" err="1"/>
              <a:t>борышы</a:t>
            </a:r>
            <a:r>
              <a:rPr lang="ru-RU" dirty="0"/>
              <a:t>. Жеке </a:t>
            </a:r>
            <a:r>
              <a:rPr lang="ru-RU" dirty="0" err="1"/>
              <a:t>табыс</a:t>
            </a:r>
            <a:r>
              <a:rPr lang="ru-RU" dirty="0"/>
              <a:t> </a:t>
            </a:r>
            <a:r>
              <a:rPr lang="ru-RU" dirty="0" err="1"/>
              <a:t>салығы</a:t>
            </a:r>
            <a:r>
              <a:rPr lang="ru-RU" dirty="0"/>
              <a:t> </a:t>
            </a:r>
            <a:r>
              <a:rPr lang="ru-RU" dirty="0" err="1"/>
              <a:t>басқа</a:t>
            </a:r>
            <a:r>
              <a:rPr lang="ru-RU" dirty="0"/>
              <a:t> </a:t>
            </a:r>
            <a:r>
              <a:rPr lang="ru-RU" dirty="0" err="1"/>
              <a:t>салықтардан</a:t>
            </a:r>
            <a:r>
              <a:rPr lang="ru-RU" dirty="0"/>
              <a:t> </a:t>
            </a:r>
            <a:r>
              <a:rPr lang="ru-RU" dirty="0" err="1"/>
              <a:t>қарағанда</a:t>
            </a:r>
            <a:r>
              <a:rPr lang="ru-RU" dirty="0"/>
              <a:t> </a:t>
            </a:r>
            <a:r>
              <a:rPr lang="ru-RU" dirty="0" err="1"/>
              <a:t>айырмашылығы</a:t>
            </a:r>
            <a:r>
              <a:rPr lang="ru-RU" dirty="0"/>
              <a:t>, </a:t>
            </a:r>
            <a:r>
              <a:rPr lang="ru-RU" dirty="0" err="1"/>
              <a:t>мемлекеттің</a:t>
            </a:r>
            <a:r>
              <a:rPr lang="ru-RU" dirty="0"/>
              <a:t> </a:t>
            </a:r>
            <a:r>
              <a:rPr lang="ru-RU" dirty="0" err="1"/>
              <a:t>ерікті</a:t>
            </a:r>
            <a:r>
              <a:rPr lang="ru-RU" dirty="0"/>
              <a:t> </a:t>
            </a:r>
            <a:r>
              <a:rPr lang="ru-RU" dirty="0" err="1"/>
              <a:t>зайымдары</a:t>
            </a:r>
            <a:r>
              <a:rPr lang="ru-RU" dirty="0"/>
              <a:t>, </a:t>
            </a:r>
            <a:r>
              <a:rPr lang="ru-RU" dirty="0" err="1"/>
              <a:t>яғни</a:t>
            </a:r>
            <a:r>
              <a:rPr lang="ru-RU" dirty="0"/>
              <a:t> </a:t>
            </a:r>
            <a:r>
              <a:rPr lang="ru-RU" dirty="0" err="1"/>
              <a:t>салық</a:t>
            </a:r>
            <a:r>
              <a:rPr lang="ru-RU" dirty="0"/>
              <a:t> </a:t>
            </a:r>
            <a:r>
              <a:rPr lang="ru-RU" dirty="0" err="1"/>
              <a:t>төлеуші</a:t>
            </a:r>
            <a:r>
              <a:rPr lang="ru-RU" dirty="0"/>
              <a:t> </a:t>
            </a:r>
            <a:r>
              <a:rPr lang="ru-RU" dirty="0" err="1"/>
              <a:t>ақшасын</a:t>
            </a:r>
            <a:r>
              <a:rPr lang="ru-RU" dirty="0"/>
              <a:t> </a:t>
            </a:r>
            <a:r>
              <a:rPr lang="ru-RU" dirty="0" err="1"/>
              <a:t>мемлекетке</a:t>
            </a:r>
            <a:r>
              <a:rPr lang="ru-RU" dirty="0"/>
              <a:t> </a:t>
            </a:r>
            <a:r>
              <a:rPr lang="ru-RU" dirty="0" err="1"/>
              <a:t>беруі</a:t>
            </a:r>
            <a:r>
              <a:rPr lang="ru-RU" dirty="0"/>
              <a:t>.</a:t>
            </a:r>
          </a:p>
          <a:p>
            <a:r>
              <a:rPr lang="ru-RU" dirty="0"/>
              <a:t>Жеке </a:t>
            </a:r>
            <a:r>
              <a:rPr lang="ru-RU" dirty="0" err="1"/>
              <a:t>табыс</a:t>
            </a:r>
            <a:r>
              <a:rPr lang="ru-RU" dirty="0"/>
              <a:t> </a:t>
            </a:r>
            <a:r>
              <a:rPr lang="ru-RU" dirty="0" err="1"/>
              <a:t>салығы</a:t>
            </a:r>
            <a:r>
              <a:rPr lang="ru-RU" dirty="0"/>
              <a:t> </a:t>
            </a:r>
            <a:r>
              <a:rPr lang="ru-RU" dirty="0" err="1"/>
              <a:t>эквивалентсіз</a:t>
            </a:r>
            <a:r>
              <a:rPr lang="ru-RU" dirty="0"/>
              <a:t> </a:t>
            </a:r>
            <a:r>
              <a:rPr lang="ru-RU" dirty="0" err="1"/>
              <a:t>төлем</a:t>
            </a:r>
            <a:r>
              <a:rPr lang="ru-RU" dirty="0"/>
              <a:t> </a:t>
            </a:r>
            <a:r>
              <a:rPr lang="ru-RU" dirty="0" err="1"/>
              <a:t>болып</a:t>
            </a:r>
            <a:r>
              <a:rPr lang="ru-RU" dirty="0"/>
              <a:t> </a:t>
            </a:r>
            <a:r>
              <a:rPr lang="ru-RU" dirty="0" err="1"/>
              <a:t>табылады</a:t>
            </a:r>
            <a:r>
              <a:rPr lang="ru-RU" dirty="0"/>
              <a:t>. </a:t>
            </a:r>
            <a:r>
              <a:rPr lang="ru-RU" dirty="0" err="1"/>
              <a:t>Экономикалық</a:t>
            </a:r>
            <a:r>
              <a:rPr lang="ru-RU" dirty="0"/>
              <a:t> </a:t>
            </a:r>
            <a:r>
              <a:rPr lang="ru-RU" dirty="0" err="1"/>
              <a:t>тілмен</a:t>
            </a:r>
            <a:r>
              <a:rPr lang="ru-RU" dirty="0"/>
              <a:t> </a:t>
            </a:r>
            <a:r>
              <a:rPr lang="ru-RU" dirty="0" err="1"/>
              <a:t>айтқанда</a:t>
            </a:r>
            <a:r>
              <a:rPr lang="ru-RU" dirty="0"/>
              <a:t>, </a:t>
            </a:r>
            <a:r>
              <a:rPr lang="ru-RU" dirty="0" err="1"/>
              <a:t>салық</a:t>
            </a:r>
            <a:r>
              <a:rPr lang="ru-RU" dirty="0"/>
              <a:t> </a:t>
            </a:r>
            <a:r>
              <a:rPr lang="ru-RU" dirty="0" err="1"/>
              <a:t>ақшалай</a:t>
            </a:r>
            <a:r>
              <a:rPr lang="ru-RU" dirty="0"/>
              <a:t> </a:t>
            </a:r>
            <a:r>
              <a:rPr lang="ru-RU" dirty="0" err="1"/>
              <a:t>түрдегі</a:t>
            </a:r>
            <a:r>
              <a:rPr lang="ru-RU" dirty="0"/>
              <a:t> форма, </a:t>
            </a:r>
            <a:r>
              <a:rPr lang="ru-RU" dirty="0" err="1"/>
              <a:t>бірақ</a:t>
            </a:r>
            <a:r>
              <a:rPr lang="ru-RU" dirty="0"/>
              <a:t> </a:t>
            </a:r>
            <a:r>
              <a:rPr lang="ru-RU" dirty="0" err="1"/>
              <a:t>қарама-қарсы</a:t>
            </a:r>
            <a:r>
              <a:rPr lang="ru-RU" dirty="0"/>
              <a:t> </a:t>
            </a:r>
            <a:r>
              <a:rPr lang="ru-RU" dirty="0" err="1"/>
              <a:t>тауарлы</a:t>
            </a:r>
            <a:r>
              <a:rPr lang="ru-RU" dirty="0"/>
              <a:t> </a:t>
            </a:r>
            <a:r>
              <a:rPr lang="ru-RU" dirty="0" err="1"/>
              <a:t>фолмасы</a:t>
            </a:r>
            <a:r>
              <a:rPr lang="ru-RU" dirty="0"/>
              <a:t> </a:t>
            </a:r>
            <a:r>
              <a:rPr lang="ru-RU" dirty="0" err="1"/>
              <a:t>жоқ</a:t>
            </a:r>
            <a:r>
              <a:rPr lang="ru-RU" dirty="0"/>
              <a:t> </a:t>
            </a:r>
            <a:r>
              <a:rPr lang="ru-RU" dirty="0" err="1"/>
              <a:t>айналыс</a:t>
            </a:r>
            <a:r>
              <a:rPr lang="ru-RU" dirty="0"/>
              <a:t>.</a:t>
            </a:r>
          </a:p>
          <a:p>
            <a:r>
              <a:rPr lang="ru-RU" dirty="0" err="1"/>
              <a:t>Салық-Е.В.Пороховтың</a:t>
            </a:r>
            <a:r>
              <a:rPr lang="ru-RU" dirty="0"/>
              <a:t> </a:t>
            </a:r>
            <a:r>
              <a:rPr lang="ru-RU" dirty="0" err="1"/>
              <a:t>айтуы</a:t>
            </a:r>
            <a:r>
              <a:rPr lang="ru-RU" dirty="0"/>
              <a:t> </a:t>
            </a:r>
            <a:r>
              <a:rPr lang="ru-RU" dirty="0" err="1"/>
              <a:t>бойынша</a:t>
            </a:r>
            <a:r>
              <a:rPr lang="ru-RU" dirty="0"/>
              <a:t> “</a:t>
            </a:r>
            <a:r>
              <a:rPr lang="ru-RU" dirty="0" err="1"/>
              <a:t>салық</a:t>
            </a:r>
            <a:r>
              <a:rPr lang="ru-RU" dirty="0"/>
              <a:t> тек </a:t>
            </a:r>
            <a:r>
              <a:rPr lang="ru-RU" dirty="0" err="1"/>
              <a:t>құқықтық</a:t>
            </a:r>
            <a:r>
              <a:rPr lang="ru-RU" dirty="0"/>
              <a:t> форма </a:t>
            </a:r>
            <a:r>
              <a:rPr lang="ru-RU" dirty="0" err="1"/>
              <a:t>түрінде</a:t>
            </a:r>
            <a:r>
              <a:rPr lang="ru-RU" dirty="0"/>
              <a:t>”- </a:t>
            </a:r>
            <a:r>
              <a:rPr lang="ru-RU" dirty="0" err="1"/>
              <a:t>дейді</a:t>
            </a:r>
            <a:r>
              <a:rPr lang="ru-RU" dirty="0"/>
              <a:t>, </a:t>
            </a:r>
            <a:r>
              <a:rPr lang="ru-RU" dirty="0" err="1"/>
              <a:t>яғни</a:t>
            </a:r>
            <a:r>
              <a:rPr lang="ru-RU" dirty="0"/>
              <a:t> </a:t>
            </a:r>
            <a:r>
              <a:rPr lang="ru-RU" dirty="0" err="1"/>
              <a:t>салықты</a:t>
            </a:r>
            <a:r>
              <a:rPr lang="ru-RU" dirty="0"/>
              <a:t> </a:t>
            </a:r>
            <a:r>
              <a:rPr lang="ru-RU" dirty="0" err="1"/>
              <a:t>қабылдау</a:t>
            </a:r>
            <a:r>
              <a:rPr lang="ru-RU" dirty="0"/>
              <a:t> </a:t>
            </a:r>
            <a:r>
              <a:rPr lang="ru-RU" dirty="0" err="1"/>
              <a:t>үшін</a:t>
            </a:r>
            <a:r>
              <a:rPr lang="ru-RU" dirty="0"/>
              <a:t> </a:t>
            </a:r>
            <a:r>
              <a:rPr lang="ru-RU" dirty="0" err="1"/>
              <a:t>мемлекет</a:t>
            </a:r>
            <a:r>
              <a:rPr lang="ru-RU" dirty="0"/>
              <a:t> </a:t>
            </a:r>
            <a:r>
              <a:rPr lang="ru-RU" dirty="0" err="1"/>
              <a:t>заң</a:t>
            </a:r>
            <a:r>
              <a:rPr lang="ru-RU" dirty="0"/>
              <a:t> </a:t>
            </a:r>
            <a:r>
              <a:rPr lang="ru-RU" dirty="0" err="1"/>
              <a:t>шығару</a:t>
            </a:r>
            <a:r>
              <a:rPr lang="ru-RU" dirty="0"/>
              <a:t> </a:t>
            </a:r>
            <a:r>
              <a:rPr lang="ru-RU" dirty="0" err="1"/>
              <a:t>арқылы</a:t>
            </a:r>
            <a:r>
              <a:rPr lang="ru-RU" dirty="0"/>
              <a:t> </a:t>
            </a:r>
            <a:r>
              <a:rPr lang="ru-RU" dirty="0" err="1"/>
              <a:t>құқықтық</a:t>
            </a:r>
            <a:r>
              <a:rPr lang="ru-RU" dirty="0"/>
              <a:t> </a:t>
            </a:r>
            <a:r>
              <a:rPr lang="ru-RU" dirty="0" err="1"/>
              <a:t>актіні</a:t>
            </a:r>
            <a:r>
              <a:rPr lang="ru-RU" dirty="0"/>
              <a:t> </a:t>
            </a:r>
            <a:r>
              <a:rPr lang="ru-RU" dirty="0" err="1"/>
              <a:t>қабылдауы</a:t>
            </a:r>
            <a:r>
              <a:rPr lang="ru-RU" dirty="0"/>
              <a:t>.</a:t>
            </a:r>
          </a:p>
          <a:p>
            <a:endParaRPr lang="ru-RU" dirty="0"/>
          </a:p>
        </p:txBody>
      </p:sp>
    </p:spTree>
    <p:extLst>
      <p:ext uri="{BB962C8B-B14F-4D97-AF65-F5344CB8AC3E}">
        <p14:creationId xmlns:p14="http://schemas.microsoft.com/office/powerpoint/2010/main" val="3307213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94322"/>
          </a:xfrm>
        </p:spPr>
        <p:style>
          <a:lnRef idx="1">
            <a:schemeClr val="accent5"/>
          </a:lnRef>
          <a:fillRef idx="2">
            <a:schemeClr val="accent5"/>
          </a:fillRef>
          <a:effectRef idx="1">
            <a:schemeClr val="accent5"/>
          </a:effectRef>
          <a:fontRef idx="minor">
            <a:schemeClr val="dk1"/>
          </a:fontRef>
        </p:style>
        <p:txBody>
          <a:bodyPr>
            <a:noAutofit/>
          </a:bodyPr>
          <a:lstStyle/>
          <a:p>
            <a:r>
              <a:rPr lang="kk-KZ" sz="2800" b="1" dirty="0">
                <a:solidFill>
                  <a:schemeClr val="tx1"/>
                </a:solidFill>
              </a:rPr>
              <a:t>Төлеушілер </a:t>
            </a:r>
            <a:r>
              <a:rPr lang="ru-RU" sz="2800" dirty="0">
                <a:solidFill>
                  <a:schemeClr val="tx1"/>
                </a:solidFill>
              </a:rPr>
              <a:t/>
            </a:r>
            <a:br>
              <a:rPr lang="ru-RU" sz="2800" dirty="0">
                <a:solidFill>
                  <a:schemeClr val="tx1"/>
                </a:solidFill>
              </a:rPr>
            </a:br>
            <a:r>
              <a:rPr lang="kk-KZ" sz="2800" dirty="0">
                <a:solidFill>
                  <a:schemeClr val="tx1"/>
                </a:solidFill>
              </a:rPr>
              <a:t> </a:t>
            </a:r>
            <a:r>
              <a:rPr lang="ru-RU" sz="2800" dirty="0">
                <a:solidFill>
                  <a:schemeClr val="tx1"/>
                </a:solidFill>
              </a:rPr>
              <a:t/>
            </a:r>
            <a:br>
              <a:rPr lang="ru-RU" sz="2800" dirty="0">
                <a:solidFill>
                  <a:schemeClr val="tx1"/>
                </a:solidFill>
              </a:rPr>
            </a:br>
            <a:r>
              <a:rPr lang="kk-KZ" sz="2800" dirty="0">
                <a:solidFill>
                  <a:schemeClr val="tx1"/>
                </a:solidFill>
              </a:rPr>
              <a:t>1. Жеке тұлғаның төлем көзінен және дербес салық салу кезіндегі салық салынатын кірісі түріндегі салық салу объектiлерi бар жеке тұлғалар жеке табыс салығын төлеушiлер болып табылады.</a:t>
            </a:r>
            <a:r>
              <a:rPr lang="ru-RU" sz="2800" dirty="0">
                <a:solidFill>
                  <a:schemeClr val="tx1"/>
                </a:solidFill>
              </a:rPr>
              <a:t/>
            </a:r>
            <a:br>
              <a:rPr lang="ru-RU" sz="2800" dirty="0">
                <a:solidFill>
                  <a:schemeClr val="tx1"/>
                </a:solidFill>
              </a:rPr>
            </a:br>
            <a:endParaRPr lang="ru-RU" sz="2800" dirty="0">
              <a:solidFill>
                <a:schemeClr val="tx1"/>
              </a:solidFill>
            </a:endParaRPr>
          </a:p>
        </p:txBody>
      </p:sp>
      <p:sp>
        <p:nvSpPr>
          <p:cNvPr id="3" name="Объект 2"/>
          <p:cNvSpPr>
            <a:spLocks noGrp="1"/>
          </p:cNvSpPr>
          <p:nvPr>
            <p:ph idx="1"/>
          </p:nvPr>
        </p:nvSpPr>
        <p:spPr>
          <a:xfrm>
            <a:off x="457200" y="3212976"/>
            <a:ext cx="8229600" cy="2913187"/>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kk-KZ" sz="2800" dirty="0" smtClean="0">
                <a:solidFill>
                  <a:schemeClr val="tx1"/>
                </a:solidFill>
              </a:rPr>
              <a:t>2</a:t>
            </a:r>
            <a:r>
              <a:rPr lang="kk-KZ" sz="2800" dirty="0">
                <a:solidFill>
                  <a:schemeClr val="tx1"/>
                </a:solidFill>
              </a:rPr>
              <a:t>. Шаруа және фермерлік қожалықтар үшін арнаулы салық режимін қолданатын дара кәсіпкерлер осы арнаулы салық режимі қолданылатын қызметті жүзеге асырудан түсетін кірістер бойынша жеке табыс салығын төлеушілер болып табылмайды.</a:t>
            </a:r>
            <a:endParaRPr lang="ru-RU" sz="2800" dirty="0">
              <a:solidFill>
                <a:schemeClr val="tx1"/>
              </a:solidFill>
            </a:endParaRPr>
          </a:p>
          <a:p>
            <a:endParaRPr lang="ru-RU" dirty="0"/>
          </a:p>
        </p:txBody>
      </p:sp>
    </p:spTree>
    <p:extLst>
      <p:ext uri="{BB962C8B-B14F-4D97-AF65-F5344CB8AC3E}">
        <p14:creationId xmlns:p14="http://schemas.microsoft.com/office/powerpoint/2010/main" val="372346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style>
          <a:lnRef idx="1">
            <a:schemeClr val="accent5"/>
          </a:lnRef>
          <a:fillRef idx="2">
            <a:schemeClr val="accent5"/>
          </a:fillRef>
          <a:effectRef idx="1">
            <a:schemeClr val="accent5"/>
          </a:effectRef>
          <a:fontRef idx="minor">
            <a:schemeClr val="dk1"/>
          </a:fontRef>
        </p:style>
        <p:txBody>
          <a:bodyPr/>
          <a:lstStyle/>
          <a:p>
            <a:pPr marL="0" indent="0">
              <a:buNone/>
            </a:pPr>
            <a:r>
              <a:rPr lang="kk-KZ" dirty="0" smtClean="0"/>
              <a:t>         Салық </a:t>
            </a:r>
            <a:r>
              <a:rPr lang="kk-KZ" dirty="0"/>
              <a:t>салу </a:t>
            </a:r>
            <a:r>
              <a:rPr lang="kk-KZ" dirty="0" smtClean="0"/>
              <a:t>объектілері </a:t>
            </a:r>
            <a:r>
              <a:rPr lang="kk-KZ" sz="2000" dirty="0" smtClean="0"/>
              <a:t>(СК 318-бап)</a:t>
            </a:r>
            <a:endParaRPr lang="ru-RU" sz="2000" dirty="0"/>
          </a:p>
          <a:p>
            <a:pPr marL="0" indent="0">
              <a:buNone/>
            </a:pPr>
            <a:endParaRPr lang="ru-RU" dirty="0"/>
          </a:p>
          <a:p>
            <a:r>
              <a:rPr lang="kk-KZ" dirty="0"/>
              <a:t>Мыналар жеке табыс салығы салынатын объектілер болып табылады:</a:t>
            </a:r>
            <a:endParaRPr lang="ru-RU" dirty="0"/>
          </a:p>
          <a:p>
            <a:r>
              <a:rPr lang="kk-KZ" dirty="0"/>
              <a:t>1) жеке тұлғаның төлем көзінен салық салынатын кірісі;</a:t>
            </a:r>
            <a:endParaRPr lang="ru-RU" dirty="0"/>
          </a:p>
          <a:p>
            <a:r>
              <a:rPr lang="kk-KZ" dirty="0"/>
              <a:t>2) жеке тұлғаның дербес салық салу кезіндегі салық салынатын кірісі.  </a:t>
            </a:r>
            <a:endParaRPr lang="ru-RU" dirty="0"/>
          </a:p>
        </p:txBody>
      </p:sp>
    </p:spTree>
    <p:extLst>
      <p:ext uri="{BB962C8B-B14F-4D97-AF65-F5344CB8AC3E}">
        <p14:creationId xmlns:p14="http://schemas.microsoft.com/office/powerpoint/2010/main" val="1832414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5"/>
          </a:lnRef>
          <a:fillRef idx="2">
            <a:schemeClr val="accent5"/>
          </a:fillRef>
          <a:effectRef idx="1">
            <a:schemeClr val="accent5"/>
          </a:effectRef>
          <a:fontRef idx="minor">
            <a:schemeClr val="dk1"/>
          </a:fontRef>
        </p:style>
        <p:txBody>
          <a:bodyPr>
            <a:normAutofit/>
          </a:bodyPr>
          <a:lstStyle/>
          <a:p>
            <a:pPr marL="0" indent="0">
              <a:buNone/>
            </a:pPr>
            <a:r>
              <a:rPr lang="kk-KZ" dirty="0" smtClean="0"/>
              <a:t>            Салық мөлшерлемелері  </a:t>
            </a:r>
            <a:r>
              <a:rPr lang="kk-KZ" sz="2000" dirty="0" smtClean="0"/>
              <a:t>(ҚР СК 320-бап)</a:t>
            </a:r>
            <a:endParaRPr lang="ru-RU" sz="2000" dirty="0"/>
          </a:p>
          <a:p>
            <a:pPr marL="0" indent="0">
              <a:buNone/>
            </a:pPr>
            <a:endParaRPr lang="ru-RU" dirty="0"/>
          </a:p>
          <a:p>
            <a:r>
              <a:rPr lang="kk-KZ" dirty="0"/>
              <a:t>1. </a:t>
            </a:r>
            <a:r>
              <a:rPr lang="kk-KZ" dirty="0" smtClean="0"/>
              <a:t>Салық </a:t>
            </a:r>
            <a:r>
              <a:rPr lang="kk-KZ" dirty="0"/>
              <a:t>төлеушiнiң кірістеріне 10 пайыз мөлшерлеме бойынша салық салынады.</a:t>
            </a:r>
            <a:endParaRPr lang="ru-RU" dirty="0"/>
          </a:p>
          <a:p>
            <a:r>
              <a:rPr lang="kk-KZ" dirty="0"/>
              <a:t>2. Қазақстан Республикасындағы көздерден алынған дивидендтер түрiндегi кірістерге 5 пайыз мөлшерлеме бойынша салық салынады. </a:t>
            </a:r>
            <a:endParaRPr lang="ru-RU" dirty="0"/>
          </a:p>
          <a:p>
            <a:endParaRPr lang="ru-RU" dirty="0"/>
          </a:p>
        </p:txBody>
      </p:sp>
    </p:spTree>
    <p:extLst>
      <p:ext uri="{BB962C8B-B14F-4D97-AF65-F5344CB8AC3E}">
        <p14:creationId xmlns:p14="http://schemas.microsoft.com/office/powerpoint/2010/main" val="4732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76672"/>
            <a:ext cx="8712968" cy="6048672"/>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ctr"/>
            <a:r>
              <a:rPr lang="kk-KZ" sz="5600" dirty="0">
                <a:latin typeface="Times New Roman" panose="02020603050405020304" pitchFamily="18" charset="0"/>
                <a:cs typeface="Times New Roman" panose="02020603050405020304" pitchFamily="18" charset="0"/>
              </a:rPr>
              <a:t>Жеке тұлғаның жылдық кірісіне кіретін кірістер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Жеке тұлғаның жылдық кірісіне мынадай кірістерінің барлық түрі кіреді:</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жұмыскердің кірісі, оның ішінде үй жұмыскерінің кірісі және резидент-еңбекші көшіп келушінің кірісі;</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2) дара кәсіпкер, жеке практикамен айналысатын адам болып табылмайтын жеке тұлға алған, мүліктік кірістен басқа, тауарларды өткізуден, жұмыстарды орындаудан, қызметтерді көрсетуден түсетін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3) жеке тұлға алған тауарлардың, орындалған жұмыстардың, көрсетілген қызметтердің құнын үшінші тұлғаның төлеуі түріндегі кіріс;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4) жеке тұлға алдындағы берешекті өтеу есебіне орындалған (көрсетілген) жұмыстар, қызметтер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5) өтеусіз алынған мүлік, оның ішінде жұмыстар, көрсетілетін қызметтер түріндегі кіріс;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6) борышты кешіру түріндегі кіріс;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7) есептен шығарылған айыппұлды, өсімпұлды және басқа да санкция түрлерін қоспағанда, борышкерге қойылатын талап мөлшерін азайту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8) репо операциялары бойынша сыйақы төлеу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9) зейнетақы төлемдері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10) дивидендтер, сыйақылар, ұтыстар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11) стипендия түріндегі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12) жинақтаушы сақтандыру шарттары бойынша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13) мүліктік кіріс;</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14) </a:t>
            </a:r>
            <a:r>
              <a:rPr lang="kk-KZ" sz="5600" b="1" dirty="0">
                <a:latin typeface="Times New Roman" panose="02020603050405020304" pitchFamily="18" charset="0"/>
                <a:cs typeface="Times New Roman" panose="02020603050405020304" pitchFamily="18" charset="0"/>
              </a:rPr>
              <a:t>дара кәсіпкердің </a:t>
            </a:r>
            <a:r>
              <a:rPr lang="kk-KZ" sz="5600" dirty="0">
                <a:latin typeface="Times New Roman" panose="02020603050405020304" pitchFamily="18" charset="0"/>
                <a:cs typeface="Times New Roman" panose="02020603050405020304" pitchFamily="18" charset="0"/>
              </a:rPr>
              <a:t>кірісі;</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15) жеке практикамен айналысатын адамның </a:t>
            </a:r>
            <a:r>
              <a:rPr lang="kk-KZ" sz="5600" dirty="0" smtClean="0">
                <a:latin typeface="Times New Roman" panose="02020603050405020304" pitchFamily="18" charset="0"/>
                <a:cs typeface="Times New Roman" panose="02020603050405020304" pitchFamily="18" charset="0"/>
              </a:rPr>
              <a:t>кірісі</a:t>
            </a:r>
            <a:endParaRPr lang="ru-RU" sz="5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901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r>
              <a:rPr lang="kk-KZ" sz="5600" dirty="0">
                <a:latin typeface="Times New Roman" panose="02020603050405020304" pitchFamily="18" charset="0"/>
                <a:cs typeface="Times New Roman" panose="02020603050405020304" pitchFamily="18" charset="0"/>
              </a:rPr>
              <a:t>341-бап. Кірісті түзету</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Жеке тұлғаның салық салуға жататын кірістерінен мынадай кіріс түрлерi алып тасталады (бұдан әрі – кірісті түзету):</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балаларға және асырауындағы адамдарға алынған алименттер;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2) жеке тұлғаларға Қазақстан Республикасының аумағында тіркелген екінші деңгейдегі банктердегі және қаржы нарығы мен қаржы ұйымдарын реттеу, бақылау және қадағалау жөніндегі уәкілетті мемлекеттік органның лицензиясы негізінде банк операцияларының жекелеген түрлерiн жүзеге асыратын ұйымдардағы өздерінің салымдары (депозиттері) бойынша төленетiн сыйақылар;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3) борыштық бағалы қағаздар бойынша сыйақылар;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4) мемлекеттiк эмиссиялық бағалы қағаздар, агенттiк облигациялар бойынша сыйақылар;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5) мемлекеттiк эмиссиялық бағалы қағаздарды өткiзу кезінде құн өсiмiнен түсетін кірістер;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6) агенттiк облигацияларды өткiзу кезінде құн өсiмiнен түсетін кірістер;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7) осындай дивидендтер мен сыйақылар есепке жазылған күнге Қазақстан Республикасының аумағында жұмыс істейтін қор биржасының ресми тізімінде болатын бағалы қағаздар бойынша дивидендтер мен сыйақылар;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8) бiр мезгiлде мынадай шарттар орындалған кездегі дивидендтер: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дивидендтерді есепке жазу күніне салық төлеуші дивидендтер төленетін акцияларды немесе қатысу үлестерiн үш жылдан астам иеленеді;</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дивидендтер төлейтін резидент-заңды тұлға дивидендтер төленетін кезең ішінде жер қойнауын пайдаланушы болып табылмайды;</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жер қойнауын пайдаланушылар (жер қойнауын пайдаланушы) болып табылатын тұлғалардың (тұлғаның) мүлкi дивидендтер төлейтін </a:t>
            </a:r>
            <a:br>
              <a:rPr lang="kk-KZ" sz="5600" dirty="0">
                <a:latin typeface="Times New Roman" panose="02020603050405020304" pitchFamily="18" charset="0"/>
                <a:cs typeface="Times New Roman" panose="02020603050405020304" pitchFamily="18" charset="0"/>
              </a:rPr>
            </a:br>
            <a:r>
              <a:rPr lang="kk-KZ" sz="5600" dirty="0">
                <a:latin typeface="Times New Roman" panose="02020603050405020304" pitchFamily="18" charset="0"/>
                <a:cs typeface="Times New Roman" panose="02020603050405020304" pitchFamily="18" charset="0"/>
              </a:rPr>
              <a:t>резидент-заңды тұлға активтерінің құнында дивидендтерді төлеу күніне </a:t>
            </a:r>
            <a:br>
              <a:rPr lang="kk-KZ" sz="5600" dirty="0">
                <a:latin typeface="Times New Roman" panose="02020603050405020304" pitchFamily="18" charset="0"/>
                <a:cs typeface="Times New Roman" panose="02020603050405020304" pitchFamily="18" charset="0"/>
              </a:rPr>
            </a:br>
            <a:r>
              <a:rPr lang="kk-KZ" sz="5600" dirty="0">
                <a:latin typeface="Times New Roman" panose="02020603050405020304" pitchFamily="18" charset="0"/>
                <a:cs typeface="Times New Roman" panose="02020603050405020304" pitchFamily="18" charset="0"/>
              </a:rPr>
              <a:t>50 пайыздан аз болады. </a:t>
            </a:r>
            <a:endParaRPr lang="ru-RU" sz="5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387305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719</Words>
  <Application>Microsoft Office PowerPoint</Application>
  <PresentationFormat>Экран (4:3)</PresentationFormat>
  <Paragraphs>132</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ЖЕКЕ ТАБЫС САЛЫҒЫ</vt:lpstr>
      <vt:lpstr>Презентация PowerPoint</vt:lpstr>
      <vt:lpstr>Презентация PowerPoint</vt:lpstr>
      <vt:lpstr>Жеке табыс салығы басқа да салықтар сияқты көптеген сипаттамасы бар: </vt:lpstr>
      <vt:lpstr>Төлеушілер    1. Жеке тұлғаның төлем көзінен және дербес салық салу кезіндегі салық салынатын кірісі түріндегі салық салу объектiлерi бар жеке тұлғалар жеке табыс салығын төлеушiлер болып табылады. </vt:lpstr>
      <vt:lpstr>Презентация PowerPoint</vt:lpstr>
      <vt:lpstr>Презентация PowerPoint</vt:lpstr>
      <vt:lpstr>Презентация PowerPoint</vt:lpstr>
      <vt:lpstr>Презентация PowerPoint</vt:lpstr>
      <vt:lpstr>Салықтық шегерімдер бойынша жалпы ережелер (ҚР СК 342-бап)  </vt:lpstr>
      <vt:lpstr>Презентация PowerPoint</vt:lpstr>
      <vt:lpstr>Презентация PowerPoint</vt:lpstr>
      <vt:lpstr>Презентация PowerPoint</vt:lpstr>
      <vt:lpstr>Презентация PowerPoint</vt:lpstr>
      <vt:lpstr>Енді, 2022 жылға 14 айлық есептік көрсеткіш (АЕК) мөлшерінде стандартты шегерім белгіленген: 14*3063 = 42 882 теңге ( 2021 жылы 1 ЕТЖ шамамен 2022 жылғы 14 АЕК-ке сәйкес келеді)</vt:lpstr>
      <vt:lpstr>№ 1-мысал. Жеке тұлғаның табысы 1 ЕТЖ (Е/Ж 25 АЕК-тен кем) болған кезде жеке табыс салығын (ЖТС) есептеу үлгісі. Мөлшері 25 АЕК – тен аспайтын кірістер бойынша (2021 жылы – 72 925 теңге, 2022 жылы-76 575 теңге) салық салынатын кірісті 90% - ға азайту көзделген. Яғни ЖТС нақты мөлшерлемесі 1% құрайды.  </vt:lpstr>
      <vt:lpstr>    № 2-мысал. Жеке тұлғаның табысы 100 000 теңге (Е/Ж 25 АЕК-тен көп) болған кезде жеке табыс салығын (ЖТС)  есептеу үлгісі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ЖЕКЕ ТАБЫС САЛЫҒЫ</dc:title>
  <dc:creator>admin</dc:creator>
  <cp:lastModifiedBy>admin</cp:lastModifiedBy>
  <cp:revision>19</cp:revision>
  <dcterms:created xsi:type="dcterms:W3CDTF">2022-03-29T16:05:33Z</dcterms:created>
  <dcterms:modified xsi:type="dcterms:W3CDTF">2022-03-30T05:38:56Z</dcterms:modified>
</cp:coreProperties>
</file>